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7"/>
  </p:notesMasterIdLst>
  <p:handoutMasterIdLst>
    <p:handoutMasterId r:id="rId48"/>
  </p:handoutMasterIdLst>
  <p:sldIdLst>
    <p:sldId id="256" r:id="rId2"/>
    <p:sldId id="940" r:id="rId3"/>
    <p:sldId id="942" r:id="rId4"/>
    <p:sldId id="939" r:id="rId5"/>
    <p:sldId id="943" r:id="rId6"/>
    <p:sldId id="931" r:id="rId7"/>
    <p:sldId id="929" r:id="rId8"/>
    <p:sldId id="927" r:id="rId9"/>
    <p:sldId id="727" r:id="rId10"/>
    <p:sldId id="880" r:id="rId11"/>
    <p:sldId id="823" r:id="rId12"/>
    <p:sldId id="900" r:id="rId13"/>
    <p:sldId id="710" r:id="rId14"/>
    <p:sldId id="911" r:id="rId15"/>
    <p:sldId id="824" r:id="rId16"/>
    <p:sldId id="874" r:id="rId17"/>
    <p:sldId id="861" r:id="rId18"/>
    <p:sldId id="930" r:id="rId19"/>
    <p:sldId id="811" r:id="rId20"/>
    <p:sldId id="866" r:id="rId21"/>
    <p:sldId id="821" r:id="rId22"/>
    <p:sldId id="910" r:id="rId23"/>
    <p:sldId id="912" r:id="rId24"/>
    <p:sldId id="904" r:id="rId25"/>
    <p:sldId id="905" r:id="rId26"/>
    <p:sldId id="907" r:id="rId27"/>
    <p:sldId id="908" r:id="rId28"/>
    <p:sldId id="909" r:id="rId29"/>
    <p:sldId id="902" r:id="rId30"/>
    <p:sldId id="913" r:id="rId31"/>
    <p:sldId id="918" r:id="rId32"/>
    <p:sldId id="919" r:id="rId33"/>
    <p:sldId id="920" r:id="rId34"/>
    <p:sldId id="921" r:id="rId35"/>
    <p:sldId id="922" r:id="rId36"/>
    <p:sldId id="923" r:id="rId37"/>
    <p:sldId id="924" r:id="rId38"/>
    <p:sldId id="925" r:id="rId39"/>
    <p:sldId id="903" r:id="rId40"/>
    <p:sldId id="859" r:id="rId41"/>
    <p:sldId id="890" r:id="rId42"/>
    <p:sldId id="899" r:id="rId43"/>
    <p:sldId id="926" r:id="rId44"/>
    <p:sldId id="928" r:id="rId45"/>
    <p:sldId id="889" r:id="rId4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E8BEBA"/>
    <a:srgbClr val="CD736B"/>
    <a:srgbClr val="0F6FC6"/>
    <a:srgbClr val="4D4D4D"/>
    <a:srgbClr val="CC9900"/>
    <a:srgbClr val="D0DFA1"/>
    <a:srgbClr val="FFC1C1"/>
    <a:srgbClr val="B9DBF9"/>
    <a:srgbClr val="DCDCDC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8818" autoAdjust="0"/>
  </p:normalViewPr>
  <p:slideViewPr>
    <p:cSldViewPr snapToGrid="0">
      <p:cViewPr>
        <p:scale>
          <a:sx n="80" d="100"/>
          <a:sy n="80" d="100"/>
        </p:scale>
        <p:origin x="-1128" y="-72"/>
      </p:cViewPr>
      <p:guideLst>
        <p:guide orient="horz" pos="1051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120" y="-7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687" y="1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687" y="8829054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1E82EBD8-9003-4FD7-899A-20AAC1AAF4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777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687" y="1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8" tIns="45915" rIns="91828" bIns="4591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4530"/>
            <a:ext cx="5608561" cy="4185063"/>
          </a:xfrm>
          <a:prstGeom prst="rect">
            <a:avLst/>
          </a:prstGeom>
        </p:spPr>
        <p:txBody>
          <a:bodyPr vert="horz" lIns="91828" tIns="45915" rIns="91828" bIns="459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687" y="8829054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1E127987-C517-48A3-B3EC-51C82A56A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48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127987-C517-48A3-B3EC-51C82A56A4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27987-C517-48A3-B3EC-51C82A56A4E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6EE5F9-655A-480D-BBD4-560CBCE88337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A5954A-F694-4B6D-A5D4-39EA9E86F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4D75-18BF-48B0-BA72-37E2C4D844C3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8F7E-C894-4DA0-ADA2-F19344A08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F94F-6B37-4780-9CCB-E51240C66F17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0E3F-C7DD-4335-BD95-77F9A3265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EB96-4DD5-42AB-AFBE-D5060254890F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947F-CDD7-46B2-8247-20C8639AE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4CF5-6950-4362-8E1F-3008BE415270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055EBC4C-84E9-4C4D-91A5-55B9EC83E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67E6-D5B2-47B5-B701-8000A0E0E9C0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372C-6266-4840-B316-894A26E1F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955D-E019-42BD-9BF5-90BA09F2587B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1235-065D-4FCF-B927-565503E84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1EF8-3F55-4C79-9676-CB61281A3BCE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8513-AF01-4DA2-94D6-EB7E04227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279C-77BA-4C93-A161-03E66A8C6FF6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97E4-EBE8-438B-AC3E-A33233E46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9E0A-ADB6-4E39-999C-C52C474ABCD5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411859F8-94DE-48E3-8D21-B463A9AC2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  <a:ea typeface="Arial" charset="0"/>
              </a:defRPr>
            </a:lvl1pPr>
          </a:lstStyle>
          <a:p>
            <a:pPr>
              <a:defRPr/>
            </a:pPr>
            <a:fld id="{567E5E2A-E054-4412-B588-1F1A7EC3D796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  <a:ea typeface="Arial" charset="0"/>
              </a:defRPr>
            </a:lvl1pPr>
          </a:lstStyle>
          <a:p>
            <a:pPr>
              <a:defRPr/>
            </a:pPr>
            <a:fld id="{3B7C5ACD-BD9D-48C4-9A70-77D8F191E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3" r:id="rId1"/>
    <p:sldLayoutId id="2147486144" r:id="rId2"/>
    <p:sldLayoutId id="2147486145" r:id="rId3"/>
    <p:sldLayoutId id="2147486146" r:id="rId4"/>
    <p:sldLayoutId id="2147486147" r:id="rId5"/>
    <p:sldLayoutId id="2147486140" r:id="rId6"/>
    <p:sldLayoutId id="2147486148" r:id="rId7"/>
    <p:sldLayoutId id="2147486141" r:id="rId8"/>
    <p:sldLayoutId id="2147486149" r:id="rId9"/>
    <p:sldLayoutId id="2147486142" r:id="rId10"/>
    <p:sldLayoutId id="21474861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.state.tx.us/pmi/accountabilitymonitoring/" TargetMode="Externa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ritter.tea.state.tx.us/perfreport/account/2013/manual/index.html" TargetMode="Externa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ritter.tea.state.tx.us/perfreport/account/2014/index.html" TargetMode="Externa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Relationship Id="rId6" Type="http://schemas.openxmlformats.org/officeDocument/2006/relationships/hyperlink" Target="mailto:performance.reporting@tea.state.tx.us" TargetMode="External"/><Relationship Id="rId5" Type="http://schemas.openxmlformats.org/officeDocument/2006/relationships/hyperlink" Target="http://www.tea.state.tx.us/perfreport" TargetMode="External"/><Relationship Id="rId4" Type="http://schemas.openxmlformats.org/officeDocument/2006/relationships/hyperlink" Target="http://ritter.tea.state.tx.us/perfreport/account/2013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itter.tea.state.tx.us/perfreport/tprs/2013/index.html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1644650" y="4765675"/>
            <a:ext cx="7285038" cy="8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900"/>
              </a:lnSpc>
            </a:pPr>
            <a:r>
              <a:rPr lang="en-US" sz="2600" b="1" dirty="0" smtClean="0">
                <a:solidFill>
                  <a:schemeClr val="bg2"/>
                </a:solidFill>
                <a:latin typeface="Goudy Old Style" pitchFamily="18" charset="0"/>
              </a:rPr>
              <a:t>Texas Assessment Conference</a:t>
            </a:r>
            <a:r>
              <a:rPr lang="en-US" sz="2600" b="1" dirty="0" smtClean="0">
                <a:solidFill>
                  <a:schemeClr val="bg2"/>
                </a:solidFill>
                <a:latin typeface="Goudy Old Style" pitchFamily="18" charset="0"/>
                <a:sym typeface="Wingdings" pitchFamily="2" charset="2"/>
              </a:rPr>
              <a:t>| February 17-18, 2014 </a:t>
            </a:r>
            <a:r>
              <a:rPr lang="en-US" sz="2600" b="1" dirty="0" smtClean="0">
                <a:solidFill>
                  <a:srgbClr val="4FCEFF"/>
                </a:solidFill>
                <a:latin typeface="Goudy Old Style" pitchFamily="18" charset="0"/>
                <a:sym typeface="Wingdings" pitchFamily="2" charset="2"/>
              </a:rPr>
              <a:t> </a:t>
            </a:r>
            <a:endParaRPr lang="en-US" sz="2600" b="1" dirty="0" smtClean="0">
              <a:solidFill>
                <a:srgbClr val="4FCEFF"/>
              </a:solidFill>
              <a:latin typeface="Goudy Old Style" pitchFamily="18" charset="0"/>
            </a:endParaRPr>
          </a:p>
          <a:p>
            <a:pPr>
              <a:lnSpc>
                <a:spcPts val="2900"/>
              </a:lnSpc>
            </a:pPr>
            <a:endParaRPr lang="en-US" sz="2800" b="1" dirty="0">
              <a:solidFill>
                <a:srgbClr val="4FCEFF"/>
              </a:solidFill>
              <a:latin typeface="Goudy Old Style" pitchFamily="18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1657350" y="5577840"/>
            <a:ext cx="7546975" cy="74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9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9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Assessment and Accountability</a:t>
            </a:r>
          </a:p>
          <a:p>
            <a:pPr>
              <a:lnSpc>
                <a:spcPts val="2600"/>
              </a:lnSpc>
            </a:pPr>
            <a:r>
              <a:rPr lang="en-US" sz="1900" b="1" dirty="0">
                <a:solidFill>
                  <a:srgbClr val="0B5395"/>
                </a:solidFill>
                <a:latin typeface="Goudy Old Style" pitchFamily="18" charset="0"/>
              </a:rPr>
              <a:t>Division of Performance Reporting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030185" y="1587137"/>
            <a:ext cx="7162800" cy="311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5900"/>
              </a:lnSpc>
            </a:pPr>
            <a:r>
              <a:rPr lang="en-US" sz="6600" b="1" dirty="0" smtClean="0">
                <a:solidFill>
                  <a:srgbClr val="002060"/>
                </a:solidFill>
                <a:latin typeface="Goudy Old Style" pitchFamily="18" charset="0"/>
              </a:rPr>
              <a:t>Overview of </a:t>
            </a:r>
          </a:p>
          <a:p>
            <a:pPr algn="ctr">
              <a:lnSpc>
                <a:spcPts val="5900"/>
              </a:lnSpc>
            </a:pPr>
            <a:r>
              <a:rPr lang="en-US" sz="6600" b="1" dirty="0" smtClean="0">
                <a:solidFill>
                  <a:srgbClr val="002060"/>
                </a:solidFill>
                <a:latin typeface="Goudy Old Style" pitchFamily="18" charset="0"/>
              </a:rPr>
              <a:t>2014 Accountability</a:t>
            </a:r>
            <a:endParaRPr lang="en-US" sz="6600" b="1" dirty="0" smtClean="0">
              <a:latin typeface="Goudy Old Style" pitchFamily="18" charset="0"/>
            </a:endParaRPr>
          </a:p>
          <a:p>
            <a:pPr>
              <a:lnSpc>
                <a:spcPts val="5900"/>
              </a:lnSpc>
            </a:pPr>
            <a:endParaRPr lang="en-US" sz="3000" b="1" dirty="0" smtClean="0">
              <a:solidFill>
                <a:srgbClr val="002060"/>
              </a:solidFill>
              <a:latin typeface="Goudy Old Style" pitchFamily="18" charset="0"/>
            </a:endParaRPr>
          </a:p>
          <a:p>
            <a:pPr>
              <a:lnSpc>
                <a:spcPts val="5900"/>
              </a:lnSpc>
            </a:pPr>
            <a:endParaRPr lang="en-US" sz="3000" b="1" dirty="0">
              <a:solidFill>
                <a:srgbClr val="002060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09BB7B2-E504-4E02-AF88-3592AF654BA7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2772" name="Text Placeholder 5"/>
          <p:cNvSpPr txBox="1">
            <a:spLocks/>
          </p:cNvSpPr>
          <p:nvPr/>
        </p:nvSpPr>
        <p:spPr bwMode="auto">
          <a:xfrm>
            <a:off x="595313" y="1689100"/>
            <a:ext cx="82169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77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153400" cy="48672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 Student Achievement provides an overview of student performance based on satisfactory student achievement across all subjects for all students.</a:t>
            </a:r>
          </a:p>
          <a:p>
            <a:pPr marL="365125" indent="-255588" eaLnBrk="1" hangingPunct="1">
              <a:lnSpc>
                <a:spcPts val="23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365125" indent="-255588" eaLnBrk="1" hangingPunct="1"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 Social Studies.</a:t>
            </a:r>
          </a:p>
          <a:p>
            <a:pPr marL="365125" indent="-255588" eaLnBrk="1" hangingPunct="1">
              <a:lnSpc>
                <a:spcPct val="1500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Student Group: All Students.</a:t>
            </a:r>
          </a:p>
          <a:p>
            <a:pPr marL="365125" indent="-255588" eaLnBrk="1" hangingPunct="1">
              <a:lnSpc>
                <a:spcPct val="1500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Performance Standard</a:t>
            </a:r>
            <a:r>
              <a:rPr lang="en-US" sz="1900" strike="sngStrike" dirty="0" smtClean="0"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: Phase-in 1 Level II (Satisfactory).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24891AB-36ED-433C-810D-7B2336D14BA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22004" y="3871097"/>
          <a:ext cx="7890843" cy="2458314"/>
        </p:xfrm>
        <a:graphic>
          <a:graphicData uri="http://schemas.openxmlformats.org/drawingml/2006/table">
            <a:tbl>
              <a:tblPr/>
              <a:tblGrid>
                <a:gridCol w="974997"/>
                <a:gridCol w="710005"/>
                <a:gridCol w="215587"/>
                <a:gridCol w="1017037"/>
                <a:gridCol w="195942"/>
                <a:gridCol w="690466"/>
                <a:gridCol w="186612"/>
                <a:gridCol w="653143"/>
                <a:gridCol w="242596"/>
                <a:gridCol w="699801"/>
                <a:gridCol w="195943"/>
                <a:gridCol w="506250"/>
                <a:gridCol w="1005304"/>
                <a:gridCol w="597160"/>
              </a:tblGrid>
              <a:tr h="234916">
                <a:tc gridSpan="14">
                  <a:txBody>
                    <a:bodyPr/>
                    <a:lstStyle/>
                    <a:p>
                      <a:pPr marL="0" marR="0" inden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2013 Index 1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085">
                <a:tc>
                  <a:txBody>
                    <a:bodyPr/>
                    <a:lstStyle/>
                    <a:p>
                      <a:endParaRPr lang="en-US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Science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Social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Studies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 Met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Phase-in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Points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6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Met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 Exceeded Phase-in 1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38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136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 Tested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23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305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797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1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97" name="Text Placeholder 5"/>
          <p:cNvSpPr txBox="1">
            <a:spLocks/>
          </p:cNvSpPr>
          <p:nvPr/>
        </p:nvSpPr>
        <p:spPr bwMode="auto">
          <a:xfrm>
            <a:off x="595313" y="3905250"/>
            <a:ext cx="82169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898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96450"/>
            <a:ext cx="8153400" cy="2224923"/>
          </a:xfrm>
        </p:spPr>
        <p:txBody>
          <a:bodyPr/>
          <a:lstStyle/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Construction</a:t>
            </a:r>
            <a:br>
              <a:rPr lang="en-US" sz="19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Since Index 1 has only one indicator, the Total Index Points and Index Score are the same: Index Score = Total Index Points. Total Index Points is the percentage </a:t>
            </a:r>
            <a:b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of assessments that meet the Phase-in 1 Level II Standard.</a:t>
            </a: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dirty="0" smtClean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None/>
            </a:pP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Each percent of students meeting the Phase-in 1 Level II performance standard contributes one point to the index. Index scores range from 0 to 100 for all campuses and districts.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2129083"/>
            <a:ext cx="4480560" cy="372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  <a:defRPr/>
            </a:pPr>
            <a:r>
              <a:rPr lang="en-US" sz="1200" b="1" dirty="0">
                <a:latin typeface="Calibri" pitchFamily="34" charset="0"/>
                <a:ea typeface="ＭＳ Ｐゴシック" pitchFamily="34" charset="-128"/>
              </a:rPr>
              <a:t>2013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Social Studies.</a:t>
            </a: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 Groups: All Students.</a:t>
            </a:r>
            <a:endParaRPr lang="en-US" sz="12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Performance Standards: Phase-in 1 Level II (Satisfactory).</a:t>
            </a: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STAAR End-of-Course (EOC) Assessments (15 total):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 – Reading; English ll – Reading; English lll – Reading</a:t>
            </a: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 – Writing; English ll – Writing; English lll – Writing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Algebra l; Geometry; Algebra ll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Biology; Chemistry; Physics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World Geography; World History; US History</a:t>
            </a:r>
          </a:p>
          <a:p>
            <a:pPr marL="640080" indent="-255588">
              <a:buClr>
                <a:srgbClr val="C45816"/>
              </a:buClr>
              <a:buSzPct val="150000"/>
              <a:defRPr/>
            </a:pPr>
            <a:endParaRPr lang="en-US" sz="8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Language Learners (English and Spanish tests):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Students in US schools Year 1 - Year 3 excluded</a:t>
            </a: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Students in US schools Year 4 and beyond included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1600200"/>
            <a:ext cx="374525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2013 vs. 2014 Comparison</a:t>
            </a:r>
            <a:endParaRPr lang="en-US" sz="1900" dirty="0"/>
          </a:p>
        </p:txBody>
      </p:sp>
      <p:sp>
        <p:nvSpPr>
          <p:cNvPr id="11" name="Rectangle 10"/>
          <p:cNvSpPr/>
          <p:nvPr/>
        </p:nvSpPr>
        <p:spPr>
          <a:xfrm>
            <a:off x="4750125" y="2129083"/>
            <a:ext cx="411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8A0404"/>
                </a:solidFill>
                <a:latin typeface="Calibri" pitchFamily="34" charset="0"/>
                <a:ea typeface="ＭＳ Ｐゴシック" pitchFamily="34" charset="-128"/>
              </a:rPr>
              <a:t>Proposed 2014</a:t>
            </a: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 Social Studies.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 Groups: All Students.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strike="sngStrike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Performance Standards: Phase-in 1 Level II (Satisfactory).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640080" indent="-255588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English Language Learners (English and Spanish tests):</a:t>
            </a:r>
          </a:p>
          <a:p>
            <a:pPr marL="365760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Students in US schools Year 1 excluded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12411" y="3555928"/>
            <a:ext cx="4023360" cy="14996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lIns="27432" tIns="27432" rIns="27432" bIns="27432">
            <a:spAutoFit/>
          </a:bodyPr>
          <a:lstStyle/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STAAR EOC Assessments (5 total):</a:t>
            </a: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English l (combined tests); English ll (combined tests) beginning in spring 2014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Algebra l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Biology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US History</a:t>
            </a: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2759" y="5547600"/>
            <a:ext cx="4023360" cy="18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 anchor="ctr" anchorCtr="0">
            <a:spAutoFit/>
          </a:bodyPr>
          <a:lstStyle/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Students in US schools Year 2 and beyond included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55080" y="6355080"/>
            <a:ext cx="1975104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1544" y="5716923"/>
            <a:ext cx="4023360" cy="4247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 anchor="ctr" anchorCtr="0">
            <a:spAutoFit/>
          </a:bodyPr>
          <a:lstStyle/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ELL Progress Measure included for those tested in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82D4A76-1487-4A43-99D4-AD8EB82E023D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789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228600" y="1600199"/>
            <a:ext cx="8686800" cy="42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Index 2:</a:t>
            </a:r>
            <a:r>
              <a:rPr lang="en-US" sz="1900" b="1" dirty="0">
                <a:latin typeface="Calibri" pitchFamily="34" charset="0"/>
                <a:cs typeface="Calibri" pitchFamily="34" charset="0"/>
              </a:rPr>
              <a:t> Student Progress focuses on actual student growth independent of overall achievement levels for each race/ethnicity student group, students with disabilities, and English language learners.</a:t>
            </a:r>
          </a:p>
          <a:p>
            <a:pPr marL="36576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ea typeface="Times New Roman"/>
                <a:cs typeface="Calibri" pitchFamily="34" charset="0"/>
              </a:rPr>
              <a:t>By Subject Area:  Reading, Mathematics, and Writing (for available grades).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Points based on weighted performance:</a:t>
            </a:r>
          </a:p>
          <a:p>
            <a:pPr marL="5746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One point given for each percentage of tests at the Met progress level.</a:t>
            </a:r>
          </a:p>
          <a:p>
            <a:pPr marL="5746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Two points given for each percentage of tests at the Exceeded progress</a:t>
            </a:r>
            <a:r>
              <a:rPr lang="en-US" sz="19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900" dirty="0">
                <a:latin typeface="Calibri" pitchFamily="34" charset="0"/>
              </a:rPr>
              <a:t>level.</a:t>
            </a:r>
          </a:p>
          <a:p>
            <a:pPr marL="574675" lvl="1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2900" indent="-2286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ea typeface="Times New Roman"/>
                <a:cs typeface="Calibri" pitchFamily="34" charset="0"/>
              </a:rPr>
              <a:t>Additional progress measures in 2014: STAAR-M, STAAR-Alt, and ELL.</a:t>
            </a:r>
            <a:endParaRPr lang="en-US" sz="1900" dirty="0"/>
          </a:p>
          <a:p>
            <a:pPr marL="346075" lvl="1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791" y="4521989"/>
            <a:ext cx="8011229" cy="621709"/>
          </a:xfrm>
          <a:prstGeom prst="rect">
            <a:avLst/>
          </a:prstGeom>
          <a:solidFill>
            <a:srgbClr val="DCEDFC"/>
          </a:solidFill>
        </p:spPr>
        <p:txBody>
          <a:bodyPr wrap="square" lIns="27432" tIns="18288" rIns="27432" bIns="18288" anchor="t" anchorCtr="0">
            <a:sp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Times New Roman"/>
                <a:cs typeface="Calibri" pitchFamily="34" charset="0"/>
              </a:rPr>
              <a:t>Additional progress measures in 2014: STAAR-M, STAAR-Alt, and English Language Learners (ELL).</a:t>
            </a:r>
            <a:endParaRPr lang="en-US" sz="19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355080" y="6359176"/>
            <a:ext cx="1975104" cy="228600"/>
          </a:xfrm>
          <a:prstGeom prst="rect">
            <a:avLst/>
          </a:prstGeom>
          <a:solidFill>
            <a:srgbClr val="DCEDFC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2296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60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Progress Measures by Subject Area and School Type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079" y="2497130"/>
            <a:ext cx="4238625" cy="27392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2013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1600200" algn="l"/>
                <a:tab pos="3086100" algn="l"/>
                <a:tab pos="4000500" algn="l"/>
              </a:tabLst>
              <a:defRPr/>
            </a:pP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Elementary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Middle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High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    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READING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Reading	Gr. 6 Reading	English l Reading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Reading	Gr. 7 Reading	English ll Reading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Reading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	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English l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MATHEMATICS	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Mathematics	Gr. 6 Mathematics	Algebra 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Mathematics	Gr. 7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Algebra l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0574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</a:rPr>
              <a:t>WRITING		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			</a:t>
            </a:r>
            <a:endParaRPr lang="en-US" sz="1200" u="sng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0574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dirty="0" smtClean="0">
                <a:latin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</a:rPr>
              <a:t>-		-	</a:t>
            </a:r>
            <a:r>
              <a:rPr lang="en-US" sz="1200" dirty="0" smtClean="0">
                <a:latin typeface="Calibri" pitchFamily="34" charset="0"/>
              </a:rPr>
              <a:t>English ll Writing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2990" y="2500936"/>
            <a:ext cx="4088874" cy="27392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8A0404"/>
                </a:solidFill>
                <a:latin typeface="Calibri" pitchFamily="34" charset="0"/>
                <a:ea typeface="ＭＳ Ｐゴシック" pitchFamily="34" charset="-128"/>
              </a:rPr>
              <a:t>Proposed 2014</a:t>
            </a:r>
          </a:p>
          <a:p>
            <a:pPr marL="36576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857500" algn="l"/>
              </a:tabLst>
              <a:defRPr/>
            </a:pPr>
            <a:endParaRPr lang="en-US" sz="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3086100" algn="l"/>
                <a:tab pos="3886200" algn="l"/>
              </a:tabLst>
              <a:defRPr/>
            </a:pP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Elementary School	Middle School	High School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30861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READING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Reading	Gr. 6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Reading	Gr. 7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MATHEMATICS		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Mathematics	Gr. 6 Mathematics	Algebra 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Mathematics	Gr. 7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Algebra l	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</a:rPr>
              <a:t>WRITING				</a:t>
            </a:r>
            <a:r>
              <a:rPr lang="en-US" sz="8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6858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-		-</a:t>
            </a: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  <a:endParaRPr lang="en-US" sz="800" dirty="0" smtClean="0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77965" y="272001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54340" y="2710486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54143" y="272001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4318" y="270096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5335" y="2155380"/>
          <a:ext cx="8192296" cy="2976486"/>
        </p:xfrm>
        <a:graphic>
          <a:graphicData uri="http://schemas.openxmlformats.org/drawingml/2006/table">
            <a:tbl>
              <a:tblPr/>
              <a:tblGrid>
                <a:gridCol w="1648086"/>
                <a:gridCol w="608960"/>
                <a:gridCol w="482470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</a:tblGrid>
              <a:tr h="527517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Progress Rate</a:t>
                      </a:r>
                      <a:endParaRPr lang="en-US" sz="1150" b="1" strike="noStrike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African Amer.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Amer. Indian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Asian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Pacific Islander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White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Two or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Races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Special Ed.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 Calculation for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 Progress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Number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of Tests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Performance Results: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Met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</a:t>
                      </a:r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Exceeded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b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</a:t>
                      </a:r>
                      <a:r>
                        <a:rPr lang="en-US" sz="1150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strike="noStrike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67%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Exceeded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75%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17%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Weighted </a:t>
                      </a:r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175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84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479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7D530E-5E3D-4C3E-9260-598E0145667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9940" name="Text Placeholder 5"/>
          <p:cNvSpPr txBox="1">
            <a:spLocks/>
          </p:cNvSpPr>
          <p:nvPr/>
        </p:nvSpPr>
        <p:spPr bwMode="auto">
          <a:xfrm>
            <a:off x="685800" y="1600200"/>
            <a:ext cx="818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Index </a:t>
            </a:r>
            <a:r>
              <a:rPr lang="en-US" sz="1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2: 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2013 Construction – Table 1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3575" y="2163763"/>
          <a:ext cx="8192296" cy="2942562"/>
        </p:xfrm>
        <a:graphic>
          <a:graphicData uri="http://schemas.openxmlformats.org/drawingml/2006/table">
            <a:tbl>
              <a:tblPr/>
              <a:tblGrid>
                <a:gridCol w="1648086"/>
                <a:gridCol w="636255"/>
                <a:gridCol w="455175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</a:tblGrid>
              <a:tr h="527517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Progress Rate </a:t>
                      </a:r>
                      <a:endParaRPr lang="en-US" sz="1150" b="1" strike="noStrike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 Students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African Amer.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Amer. Indian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Asian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Pacific Islander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White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Two or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More</a:t>
                      </a:r>
                      <a:r>
                        <a:rPr lang="en-US" sz="115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Races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Special Ed.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175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84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479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98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493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310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 gridSpan="11"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1282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 gridSpan="11"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 </a:t>
                      </a: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 </a:t>
                      </a: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(total points divided by maximum points)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64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7D530E-5E3D-4C3E-9260-598E0145667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9940" name="Text Placeholder 5"/>
          <p:cNvSpPr txBox="1">
            <a:spLocks/>
          </p:cNvSpPr>
          <p:nvPr/>
        </p:nvSpPr>
        <p:spPr bwMode="auto">
          <a:xfrm>
            <a:off x="685800" y="1600200"/>
            <a:ext cx="818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Index </a:t>
            </a:r>
            <a:r>
              <a:rPr lang="en-US" sz="1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2: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 2013 Construction – Table 2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035008B-F490-4FBF-AF1B-4241EF2A6B9C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301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927AA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501560" y="2252550"/>
            <a:ext cx="4114800" cy="42052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ctr">
              <a:buClr>
                <a:srgbClr val="C45816"/>
              </a:buClr>
              <a:buSzPct val="150000"/>
              <a:defRPr/>
            </a:pPr>
            <a:r>
              <a:rPr lang="en-US" sz="1200" b="1" dirty="0">
                <a:latin typeface="Calibri" pitchFamily="34" charset="0"/>
              </a:rPr>
              <a:t>2013</a:t>
            </a:r>
            <a:endParaRPr lang="en-US" sz="800" b="1" dirty="0">
              <a:latin typeface="Calibri" pitchFamily="34" charset="0"/>
            </a:endParaRPr>
          </a:p>
          <a:p>
            <a:pPr marL="347663" indent="-347663" algn="ctr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</a:endParaRPr>
          </a:p>
          <a:p>
            <a:pPr marL="3429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Points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based on STAAR performance:</a:t>
            </a:r>
          </a:p>
          <a:p>
            <a:pPr marL="342900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Phase-in 1 Level II satisfactory performance: 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One point for each percent of tests at the Phase-in 1 Level II satisfactory performance standard.</a:t>
            </a: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By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Subject Area: 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Reading, Mathematics, Writing, Science, and Social Studies.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Student Groups: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Economically Disadvantaged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Lowest Performing Race/Ethnicity: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The two lowest performing race/ethnicity student groups on the campus or within the district, based on 2012 assessment results.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85800" y="1600200"/>
            <a:ext cx="8229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Index 3: </a:t>
            </a:r>
            <a:r>
              <a:rPr lang="en-US" sz="1500" b="1" dirty="0">
                <a:latin typeface="Calibri" pitchFamily="34" charset="0"/>
                <a:cs typeface="Calibri" pitchFamily="34" charset="0"/>
              </a:rPr>
              <a:t>Closing Performance Gaps emphasizes advanced academic achievement of economically disadvantaged students and the two lowest performing race/ethnicity student groups.</a:t>
            </a:r>
          </a:p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495251" y="2252550"/>
            <a:ext cx="4114800" cy="418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9E0000"/>
                </a:solidFill>
                <a:latin typeface="Calibri" pitchFamily="34" charset="0"/>
              </a:rPr>
              <a:t>Proposed 2014</a:t>
            </a:r>
            <a:endParaRPr lang="en-US" sz="800" b="1" dirty="0" smtClean="0">
              <a:solidFill>
                <a:srgbClr val="9E0000"/>
              </a:solidFill>
              <a:latin typeface="Calibri" pitchFamily="34" charset="0"/>
            </a:endParaRPr>
          </a:p>
          <a:p>
            <a:pPr marL="347663" indent="-347663" algn="ctr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</a:endParaRPr>
          </a:p>
          <a:p>
            <a:pPr marL="3429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Points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based on STAAR performance:</a:t>
            </a:r>
          </a:p>
          <a:p>
            <a:pPr marL="342900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Phase-in 1 Level II satisfactory performance: 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One point for each percent of tests at the Phase-in 1 Level II satisfactory performance standard.</a:t>
            </a: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Level III advanced performance: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Two points for each percent of tests at the Level III advanced performance standard.</a:t>
            </a: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</a:rPr>
              <a:t>By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Subject Area: 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Reading, Mathematics, Writing, Science, and Social Studies.</a:t>
            </a: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</a:rPr>
              <a:t>Student </a:t>
            </a:r>
            <a:r>
              <a:rPr lang="en-US" sz="1200" dirty="0">
                <a:latin typeface="Calibri" pitchFamily="34" charset="0"/>
              </a:rPr>
              <a:t>Groups: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Economically Disadvantaged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Lowest Performing Race/Ethnicity: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The two lowest performing race/ethnicity student groups on the campus or within the district, based on 2013 assessment results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9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3220" y="3422577"/>
            <a:ext cx="3629025" cy="600164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18288" rIns="27432" bIns="27432" anchor="ctr" anchorCtr="0">
            <a:spAutoFit/>
          </a:bodyPr>
          <a:lstStyle/>
          <a:p>
            <a:pPr marL="2286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Level III advanced performance:</a:t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Two points for each percent of tests at the Level III advanced performance standard.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5080" y="6436968"/>
            <a:ext cx="1975104" cy="228600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08416" y="5741916"/>
            <a:ext cx="3689674" cy="600164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18288" rIns="27432" bIns="27432" anchor="ctr" anchorCtr="0">
            <a:spAutoFit/>
          </a:bodyPr>
          <a:lstStyle/>
          <a:p>
            <a:pPr marL="2286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Select the two lowest performing student groups if both the prior year reading and mathematics subject area test results each have at least 25 tests.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025" y="1114425"/>
            <a:ext cx="8562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 rot="5400000">
            <a:off x="5492437" y="3099756"/>
            <a:ext cx="6328410" cy="616577"/>
          </a:xfrm>
          <a:solidFill>
            <a:srgbClr val="927AA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0376" y="543325"/>
            <a:ext cx="8393774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Index 3: </a:t>
            </a:r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 smtClean="0">
                <a:solidFill>
                  <a:srgbClr val="7030A0"/>
                </a:solidFill>
              </a:rPr>
              <a:t>How to Determine Race/Ethnicity Groups for 2014 Index 3 Calculations       </a:t>
            </a:r>
            <a:endParaRPr lang="en-US" sz="1500" b="1" dirty="0">
              <a:latin typeface="Calibri" pitchFamily="34" charset="0"/>
              <a:cs typeface="Calibri" pitchFamily="34" charset="0"/>
            </a:endParaRPr>
          </a:p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33411"/>
          <a:stretch>
            <a:fillRect/>
          </a:stretch>
        </p:blipFill>
        <p:spPr bwMode="auto">
          <a:xfrm>
            <a:off x="1631073" y="1176814"/>
            <a:ext cx="4971596" cy="515383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4940126" y="4607629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01928" y="4605651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08161" y="4605650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914396" y="6030688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76198" y="6028710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482431" y="6028709"/>
            <a:ext cx="380010" cy="273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853040" y="2216731"/>
            <a:ext cx="380010" cy="27313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480453" y="2202876"/>
            <a:ext cx="380010" cy="27313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12CD6AF-E198-439F-BCDE-F1D3ECE9EE6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6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927AA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46087" name="Rectangle 1"/>
          <p:cNvSpPr>
            <a:spLocks noChangeArrowheads="1"/>
          </p:cNvSpPr>
          <p:nvPr/>
        </p:nvSpPr>
        <p:spPr bwMode="auto">
          <a:xfrm>
            <a:off x="685800" y="1600200"/>
            <a:ext cx="804227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9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Index </a:t>
            </a:r>
            <a:r>
              <a:rPr lang="en-US" sz="19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2013 Construction – Table 1</a:t>
            </a:r>
            <a:endParaRPr lang="en-US" sz="19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9925" y="2160941"/>
          <a:ext cx="8003183" cy="3308663"/>
        </p:xfrm>
        <a:graphic>
          <a:graphicData uri="http://schemas.openxmlformats.org/drawingml/2006/table">
            <a:tbl>
              <a:tblPr/>
              <a:tblGrid>
                <a:gridCol w="1732697"/>
                <a:gridCol w="1364179"/>
                <a:gridCol w="1364179"/>
                <a:gridCol w="1364179"/>
                <a:gridCol w="813770"/>
                <a:gridCol w="1364179"/>
              </a:tblGrid>
              <a:tr h="573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 </a:t>
                      </a:r>
                      <a:endParaRPr lang="en-US" sz="1150" b="1" strike="noStrike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- 1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- 2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 Calculation for </a:t>
                      </a: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Performance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Number of Tests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738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Performance Results: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Phase-in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r>
                        <a:rPr lang="en-US" sz="115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II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b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Satisfactory and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above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 Advanced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Weighted Performance Rate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Reporting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004496-2EB6-4F6E-9A2D-5794068BA975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412" name="Text Placeholder 5"/>
          <p:cNvSpPr txBox="1">
            <a:spLocks/>
          </p:cNvSpPr>
          <p:nvPr/>
        </p:nvSpPr>
        <p:spPr bwMode="auto">
          <a:xfrm>
            <a:off x="636588" y="1706563"/>
            <a:ext cx="82169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714500"/>
            <a:ext cx="8458200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r>
              <a:rPr lang="en-US" sz="2000" b="1" dirty="0" smtClean="0">
                <a:latin typeface="Calibri" pitchFamily="34" charset="0"/>
                <a:ea typeface="Calibri" charset="0"/>
                <a:cs typeface="Calibri" pitchFamily="34" charset="0"/>
              </a:rPr>
              <a:t>New for 2012-13, the Texas Performance Reporting System (TPRS) provides …</a:t>
            </a: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erformance and participation results for additional student groups: </a:t>
            </a:r>
          </a:p>
          <a:p>
            <a:pPr marL="822325" lvl="1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Economically Disadvantaged / Non-Economically Disadvantaged</a:t>
            </a:r>
          </a:p>
          <a:p>
            <a:pPr marL="822325" lvl="1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Male / Female;</a:t>
            </a:r>
          </a:p>
          <a:p>
            <a:pPr marL="822325" lvl="1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Special Education / Non-Special Education;</a:t>
            </a:r>
          </a:p>
          <a:p>
            <a:pPr marL="822325" lvl="1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 Risk / Non-At Risk; and</a:t>
            </a:r>
          </a:p>
          <a:p>
            <a:pPr marL="822325" lvl="1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Migrant  / Non-Migrant.  </a:t>
            </a: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Disaggregated performance results for English Language Learners (ELL) and Career and Technical Education (CTE) student groups</a:t>
            </a: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.</a:t>
            </a: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65125" indent="-2555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Indicators not previously reported on TAPR, such as College-Ready Graduates performance in either subject (ELA or Math), AP/IB Results by subject area, and SAT/ACT by subject area.</a:t>
            </a:r>
            <a:endParaRPr lang="en-US" sz="2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000" dirty="0" smtClean="0"/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158" y="2047303"/>
          <a:ext cx="8190408" cy="4253908"/>
        </p:xfrm>
        <a:graphic>
          <a:graphicData uri="http://schemas.openxmlformats.org/drawingml/2006/table">
            <a:tbl>
              <a:tblPr/>
              <a:tblGrid>
                <a:gridCol w="1773232"/>
                <a:gridCol w="1396092"/>
                <a:gridCol w="1396092"/>
                <a:gridCol w="1396092"/>
                <a:gridCol w="832808"/>
                <a:gridCol w="1396092"/>
              </a:tblGrid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Performance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 </a:t>
                      </a:r>
                      <a:endParaRPr lang="en-US" sz="1150" b="1" strike="noStrike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- 1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- 2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125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Science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Social 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Studies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(total points divided by maximum points)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F7D3C2C-2FA5-4C61-91C8-F6D56A94796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5124" name="Rectangle 1"/>
          <p:cNvSpPr>
            <a:spLocks noChangeArrowheads="1"/>
          </p:cNvSpPr>
          <p:nvPr/>
        </p:nvSpPr>
        <p:spPr bwMode="auto">
          <a:xfrm>
            <a:off x="685800" y="1600200"/>
            <a:ext cx="60833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9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Index </a:t>
            </a:r>
            <a:r>
              <a:rPr lang="en-US" sz="19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2013 Construction – Table 2</a:t>
            </a:r>
            <a:endParaRPr lang="en-US" sz="1900" dirty="0"/>
          </a:p>
        </p:txBody>
      </p:sp>
      <p:sp>
        <p:nvSpPr>
          <p:cNvPr id="45126" name="Title 3"/>
          <p:cNvSpPr txBox="1">
            <a:spLocks/>
          </p:cNvSpPr>
          <p:nvPr/>
        </p:nvSpPr>
        <p:spPr bwMode="auto">
          <a:xfrm>
            <a:off x="640080" y="274320"/>
            <a:ext cx="7955280" cy="869950"/>
          </a:xfrm>
          <a:prstGeom prst="rect">
            <a:avLst/>
          </a:prstGeom>
          <a:solidFill>
            <a:srgbClr val="927AA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200"/>
              </a:lnSpc>
            </a:pPr>
            <a:r>
              <a:rPr lang="en-US" sz="3000" b="1" dirty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855EF1E-BD77-4369-B161-4F03D3CC4D3D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120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685800" y="1600200"/>
            <a:ext cx="8229600" cy="197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 smtClean="0">
                <a:solidFill>
                  <a:srgbClr val="CD736B"/>
                </a:solidFill>
                <a:latin typeface="Calibri" pitchFamily="34" charset="0"/>
                <a:cs typeface="Calibri" pitchFamily="34" charset="0"/>
              </a:rPr>
              <a:t>Index 4: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 Postsecondary Readiness emphasizes the importance of earning a high school diploma that provides students with the foundation necessary for success in college, the workforce, job training programs, or the military; and the role of elementary and middle schools in preparing students for high school.</a:t>
            </a:r>
          </a:p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388726" y="3621776"/>
            <a:ext cx="1840873" cy="240066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398512" y="1983179"/>
            <a:ext cx="4114800" cy="42706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2013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Graduation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Score: Combined performance across the graduation and dropout rates for:</a:t>
            </a:r>
          </a:p>
          <a:p>
            <a:pPr marL="344488" lvl="1" indent="-2301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cs typeface="Calibri" pitchFamily="34" charset="0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Four-Year Graduation Rate for All Students and all student groups; or</a:t>
            </a: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Five-Year Graduation Rate for All Students and all student groups, whichever contributes the higher number of points to the index.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RHSP/DAP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Annual Graduates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: All Students and race/ethnicity student groups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marL="344488" indent="-344488">
              <a:spcBef>
                <a:spcPts val="60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04435" y="1959429"/>
            <a:ext cx="4114800" cy="454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Graduation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Score: Combined performance across the graduation and dropout rates for:</a:t>
            </a:r>
          </a:p>
          <a:p>
            <a:pPr marL="344488" lvl="1" indent="-2301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cs typeface="Calibri" pitchFamily="34" charset="0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Four-Year Graduation Rate for All Students and all student groups; or</a:t>
            </a: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Five-Year Graduation Rate for All Students and all student groups, whichever contributes the higher number of points to the index.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RHSP/DAP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Graduates Based on Longitudinal Cohort: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STAAR Score: STAAR Percent Met Final Level ll on one or more tests for 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Additional Indicators Required by House Bill 5 (83rd Texas Legislature, 2013)</a:t>
            </a:r>
          </a:p>
          <a:p>
            <a:pPr>
              <a:buFont typeface="Wingdings 3" pitchFamily="18" charset="2"/>
              <a:buNone/>
              <a:defRPr/>
            </a:pPr>
            <a:endParaRPr lang="en-US" sz="400" b="1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Texas Success Initiative college readiness benchmarks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Number of students who earn postsecondary credit required for a foundation high school program, an associate’s degree, or an industry certification.</a:t>
            </a: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369075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rgbClr val="CD736B"/>
                </a:solidFill>
                <a:latin typeface="Calibri" pitchFamily="34" charset="0"/>
                <a:ea typeface="ＭＳ Ｐゴシック" pitchFamily="34" charset="-128"/>
              </a:rPr>
              <a:t>Index 4: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2013 vs. 2014 Comparison</a:t>
            </a:r>
            <a:endParaRPr lang="en-US" sz="19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5080" y="6355080"/>
            <a:ext cx="1975104" cy="228600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68044" y="4096987"/>
            <a:ext cx="3912427" cy="2032703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STAAR Score: STAAR Percent Met Final Level ll on one or more tests for 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Additional Indicators Required by House Bill 5 (83rd Texas Legislature, 2013)</a:t>
            </a:r>
          </a:p>
          <a:p>
            <a:pPr>
              <a:buFont typeface="Wingdings 3" pitchFamily="18" charset="2"/>
              <a:buNone/>
              <a:defRPr/>
            </a:pPr>
            <a:endParaRPr lang="en-US" sz="400" b="1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Texas Success Initiative college readiness benchmarks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Number of students who earn postsecondary credit required for a foundation high school program, an associate’s degree, or an industry certification.</a:t>
            </a: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025" y="1114425"/>
            <a:ext cx="8562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 rot="5400000">
            <a:off x="5663565" y="3270885"/>
            <a:ext cx="6328410" cy="27432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2450" y="473207"/>
          <a:ext cx="8020050" cy="589186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83784"/>
                <a:gridCol w="631320"/>
                <a:gridCol w="551871"/>
                <a:gridCol w="571500"/>
                <a:gridCol w="418879"/>
                <a:gridCol w="544024"/>
                <a:gridCol w="544024"/>
                <a:gridCol w="544024"/>
                <a:gridCol w="544024"/>
                <a:gridCol w="569249"/>
                <a:gridCol w="626426"/>
                <a:gridCol w="626426"/>
                <a:gridCol w="564499"/>
              </a:tblGrid>
              <a:tr h="47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All Students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African Amer.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Amer. Indian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Hispanic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Two or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More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Races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ELL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Special Ed.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Total Points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Points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STAAR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STAAR % Met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Final Level ll on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One or More Tests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29%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182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STAAR Score (STAAR total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Graduation Score (Gr. 9-12)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4-yr. </a:t>
                      </a:r>
                      <a:r>
                        <a:rPr lang="en-US" sz="1100" dirty="0"/>
                        <a:t>graduation </a:t>
                      </a:r>
                      <a:r>
                        <a:rPr lang="en-US" sz="1100" dirty="0" smtClean="0"/>
                        <a:t>rate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84.3%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91.6%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86.0%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44.2%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69.8%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baseline="0" dirty="0" smtClean="0"/>
                        <a:t>533.5</a:t>
                      </a:r>
                      <a:endParaRPr lang="en-US" sz="1100" strike="sngStrike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baseline="0" dirty="0" smtClean="0"/>
                        <a:t>700</a:t>
                      </a:r>
                      <a:endParaRPr lang="en-US" sz="1100" strike="sngStrike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5-yr. </a:t>
                      </a:r>
                      <a:r>
                        <a:rPr lang="en-US" sz="1100" dirty="0"/>
                        <a:t>graduation </a:t>
                      </a:r>
                      <a:r>
                        <a:rPr lang="en-US" sz="1100" dirty="0" smtClean="0"/>
                        <a:t>rate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85.1%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80.0%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92.1%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84.0%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48.9%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77.5%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546.4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Highest Graduation Total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546.4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Graduation Score (best of total graduation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B9DB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B9DB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RHSP/DAP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4-yr. graduation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Percent RHSP/DAP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82.7%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76.4%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83.6%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83.0%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325.7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RHSP/DAP Score (best of total RHSP/DAP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D0D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81.4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D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Postsecondary/College-Ready</a:t>
                      </a:r>
                      <a:r>
                        <a:rPr lang="en-US" sz="1100" b="1" baseline="0" dirty="0" smtClean="0"/>
                        <a:t> Graduates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College-Ready Graduates either subject (ELA or Math)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78.0%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89.0%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321.0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College-Ready Score (total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FFC1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80.2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FFC1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592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Overall Index Score</a:t>
                      </a:r>
                      <a:endParaRPr lang="en-US" sz="11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STAAR Score</a:t>
                      </a:r>
                      <a:endParaRPr lang="en-US" sz="1100" b="1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30.0</a:t>
                      </a:r>
                      <a:endParaRPr 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Multiply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by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Weight</a:t>
                      </a: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gridSpan="8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Graduation Score</a:t>
                      </a:r>
                      <a:endParaRPr lang="en-US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78.0</a:t>
                      </a:r>
                      <a:endParaRPr lang="en-US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RHSP/DAP Score</a:t>
                      </a:r>
                      <a:endParaRPr lang="en-US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81.4</a:t>
                      </a:r>
                      <a:endParaRPr lang="en-US" sz="1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College-Ready Score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80.2</a:t>
                      </a:r>
                      <a:endParaRPr lang="en-US" sz="1100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Index Score (sum of weighted index scores)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2F112B5-8C58-4CB8-BFCB-E55B00376FAE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4580" name="Text Placeholder 5"/>
          <p:cNvSpPr txBox="1">
            <a:spLocks/>
          </p:cNvSpPr>
          <p:nvPr/>
        </p:nvSpPr>
        <p:spPr bwMode="auto">
          <a:xfrm>
            <a:off x="480972" y="2327649"/>
            <a:ext cx="3545118" cy="387126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4-, 5-, and 6-year Graduation and General Education Development (GED) Score;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						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	</a:t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r>
              <a:rPr lang="en-US" sz="1600" dirty="0" smtClean="0">
                <a:latin typeface="Calibri" pitchFamily="34" charset="0"/>
                <a:cs typeface="Calibri" pitchFamily="34" charset="0"/>
              </a:rPr>
              <a:t>If no Graduation and GED Rates, use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Grade 9-12 Annual Dropout Rate: Points given for annual dropout rates lower than 20.0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2013 AEA Registration Criterion</a:t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	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408227" y="2349544"/>
            <a:ext cx="3235939" cy="2799785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4-, 5-, and 6-year Graduation, Continuing Students,  and GED Score;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If no Graduation, Continuing, and GED Rates, use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Grade 9-12 Annual Dropout Rate: Points given for rates lower than 20.0 </a:t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STAAR Score: STAAR Percent Met Final Level ll on one or more tests</a:t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 bwMode="auto">
          <a:xfrm>
            <a:off x="480972" y="2099051"/>
            <a:ext cx="3545118" cy="234716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2013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 bwMode="auto">
          <a:xfrm>
            <a:off x="4408227" y="2099051"/>
            <a:ext cx="4241779" cy="248364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 smtClean="0">
                <a:solidFill>
                  <a:srgbClr val="8A0404"/>
                </a:solidFill>
                <a:latin typeface="Calibri" pitchFamily="34" charset="0"/>
                <a:cs typeface="Calibri" pitchFamily="34" charset="0"/>
              </a:rPr>
              <a:t>Proposed 2014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11282" y="2631793"/>
            <a:ext cx="1803447" cy="283154"/>
          </a:xfrm>
          <a:prstGeom prst="rect">
            <a:avLst/>
          </a:prstGeom>
          <a:solidFill>
            <a:srgbClr val="E8BEBA"/>
          </a:solidFill>
        </p:spPr>
        <p:txBody>
          <a:bodyPr wrap="square" lIns="18288" tIns="18288" rIns="18288" bIns="18288" anchor="ctr" anchorCtr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Continuing Students,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6355080" y="6355080"/>
            <a:ext cx="1975104" cy="228600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1600200"/>
            <a:ext cx="388459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900" b="1" dirty="0" smtClean="0">
                <a:solidFill>
                  <a:srgbClr val="C45816"/>
                </a:solidFill>
                <a:latin typeface="Calibri" pitchFamily="34" charset="0"/>
                <a:cs typeface="Times New Roman" pitchFamily="18" charset="0"/>
              </a:rPr>
              <a:t>Index 4: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AEA Campuses and Charters</a:t>
            </a:r>
            <a:endParaRPr lang="en-US" sz="1900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 bwMode="auto">
          <a:xfrm>
            <a:off x="7634640" y="2351538"/>
            <a:ext cx="1005840" cy="2770495"/>
          </a:xfrm>
          <a:prstGeom prst="rect">
            <a:avLst/>
          </a:prstGeom>
          <a:solidFill>
            <a:srgbClr val="CD736B">
              <a:alpha val="50000"/>
            </a:srgbClr>
          </a:solidFill>
          <a:ln w="31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Contrib. to Points</a:t>
            </a: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75%</a:t>
            </a: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25%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 Placeholder 5"/>
          <p:cNvSpPr txBox="1">
            <a:spLocks/>
          </p:cNvSpPr>
          <p:nvPr/>
        </p:nvSpPr>
        <p:spPr bwMode="auto">
          <a:xfrm>
            <a:off x="4408228" y="5114926"/>
            <a:ext cx="4230947" cy="109480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Expand AEA Registration to include Dropout Recovery centers</a:t>
            </a:r>
          </a:p>
          <a:p>
            <a:pPr algn="ctr">
              <a:buFont typeface="Wingdings 3" pitchFamily="18" charset="2"/>
              <a:buNone/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72613" y="5419931"/>
            <a:ext cx="3757238" cy="529376"/>
          </a:xfrm>
          <a:prstGeom prst="rect">
            <a:avLst/>
          </a:prstGeom>
          <a:solidFill>
            <a:srgbClr val="E8BEBA"/>
          </a:solidFill>
        </p:spPr>
        <p:txBody>
          <a:bodyPr wrap="square" lIns="18288" tIns="18288" rIns="18288" bIns="18288" anchor="ctr" anchorCtr="0">
            <a:spAutoFit/>
          </a:bodyPr>
          <a:lstStyle/>
          <a:p>
            <a:pPr marL="91440">
              <a:buClr>
                <a:srgbClr val="C45816"/>
              </a:buClr>
              <a:buSzPct val="150000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Expand AEA Registration to include dropout recovery schools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51070" y="4346368"/>
            <a:ext cx="2321626" cy="738664"/>
          </a:xfrm>
          <a:prstGeom prst="rect">
            <a:avLst/>
          </a:prstGeom>
          <a:solidFill>
            <a:srgbClr val="E8BEBA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STAAR Score: STAAR Percent Met Final Level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ll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on one or more tests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57553" y="4833256"/>
            <a:ext cx="2575164" cy="439387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744855" y="2879678"/>
            <a:ext cx="3657600" cy="262378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Bonus Points: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RHSP/DAP Rate: All Students.</a:t>
            </a: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ea typeface="Times New Roman"/>
                <a:cs typeface="Calibri" pitchFamily="34" charset="0"/>
              </a:rPr>
              <a:t>Continuing Students Success Rate: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All Students.</a:t>
            </a:r>
            <a:endParaRPr lang="en-US" sz="16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ea typeface="Times New Roman"/>
                <a:cs typeface="Calibri" pitchFamily="34" charset="0"/>
              </a:rPr>
              <a:t>Excluded Students Count: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All Students.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4714875" y="2866029"/>
            <a:ext cx="3657600" cy="2633623"/>
          </a:xfrm>
          <a:prstGeom prst="rect">
            <a:avLst/>
          </a:prstGeom>
          <a:noFill/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Bonus Points: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RHSP/DAP Rate: All Students.</a:t>
            </a: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16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73088" lvl="1" indent="-230188">
              <a:buClr>
                <a:srgbClr val="C45816"/>
              </a:buClr>
              <a:buSzPct val="150000"/>
              <a:defRPr/>
            </a:pPr>
            <a:endParaRPr lang="en-US" sz="16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ea typeface="Times New Roman"/>
                <a:cs typeface="Calibri" pitchFamily="34" charset="0"/>
              </a:rPr>
              <a:t>Excluded Students Count: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All Students.</a:t>
            </a: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Postsecondary/College-Ready Graduates Indicator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744855" y="2531664"/>
            <a:ext cx="3657600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2013</a:t>
            </a:r>
            <a:endParaRPr lang="en-US" sz="15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711065" y="2531664"/>
            <a:ext cx="3657600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500" b="1" dirty="0" smtClean="0">
                <a:solidFill>
                  <a:srgbClr val="9E0000"/>
                </a:solidFill>
                <a:latin typeface="Calibri" pitchFamily="34" charset="0"/>
                <a:cs typeface="Calibri" pitchFamily="34" charset="0"/>
              </a:rPr>
              <a:t>Proposed 2014</a:t>
            </a:r>
            <a:endParaRPr lang="en-US" sz="1500" dirty="0" smtClean="0">
              <a:solidFill>
                <a:srgbClr val="9E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1600200"/>
            <a:ext cx="5436553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900" b="1" dirty="0" smtClean="0">
                <a:solidFill>
                  <a:srgbClr val="C45816"/>
                </a:solidFill>
                <a:latin typeface="Calibri" pitchFamily="34" charset="0"/>
                <a:cs typeface="Times New Roman" pitchFamily="18" charset="0"/>
              </a:rPr>
              <a:t>Index 4: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AEA Campuses and Charters Bonus Points</a:t>
            </a:r>
          </a:p>
          <a:p>
            <a:pPr eaLnBrk="0" hangingPunct="0"/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en-US" sz="19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14457" y="5868192"/>
            <a:ext cx="1975104" cy="228600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8A9D462C-67E2-4385-8C46-E153929520D7}" type="slidenum">
              <a:rPr lang="en-US" sz="1200" smtClean="0">
                <a:latin typeface="Tw Cen MT" pitchFamily="34" charset="0"/>
                <a:ea typeface="ＭＳ Ｐゴシック" pitchFamily="34" charset="-128"/>
              </a:rPr>
              <a:pPr>
                <a:lnSpc>
                  <a:spcPct val="80000"/>
                </a:lnSpc>
              </a:pPr>
              <a:t>26</a:t>
            </a:fld>
            <a:endParaRPr lang="en-US" sz="1200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4339" name="Text Placeholder 5"/>
          <p:cNvSpPr txBox="1">
            <a:spLocks/>
          </p:cNvSpPr>
          <p:nvPr/>
        </p:nvSpPr>
        <p:spPr bwMode="auto">
          <a:xfrm>
            <a:off x="4562475" y="1590675"/>
            <a:ext cx="42497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40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FFD54F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tx1"/>
                </a:solidFill>
                <a:latin typeface="Goudy Old Style" pitchFamily="18" charset="0"/>
                <a:ea typeface="ＭＳ Ｐゴシック" pitchFamily="34" charset="-128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sz="3000" b="1" dirty="0" smtClean="0">
                <a:solidFill>
                  <a:schemeClr val="tx1"/>
                </a:solidFill>
                <a:latin typeface="Goudy Old Style" pitchFamily="18" charset="0"/>
                <a:ea typeface="ＭＳ Ｐゴシック" pitchFamily="34" charset="-128"/>
              </a:rPr>
              <a:t>2014 Accountability Rating Labels</a:t>
            </a:r>
            <a:br>
              <a:rPr lang="en-US" sz="3000" b="1" dirty="0" smtClean="0">
                <a:solidFill>
                  <a:schemeClr val="tx1"/>
                </a:solidFill>
                <a:latin typeface="Goudy Old Style" pitchFamily="18" charset="0"/>
                <a:ea typeface="ＭＳ Ｐゴシック" pitchFamily="34" charset="-128"/>
              </a:rPr>
            </a:br>
            <a:endParaRPr lang="en-US" sz="3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28851" y="1612901"/>
          <a:ext cx="4676774" cy="4023360"/>
        </p:xfrm>
        <a:graphic>
          <a:graphicData uri="http://schemas.openxmlformats.org/drawingml/2006/table">
            <a:tbl>
              <a:tblPr/>
              <a:tblGrid>
                <a:gridCol w="4676774"/>
              </a:tblGrid>
              <a:tr h="289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Accountability Rating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(Campuses and Districts)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Met Standard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Met Alternative Standard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(assigned to charter operators and alternative education campuses (AECs) evaluated under alternative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education accountability (AEA) provisions)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Times" charset="0"/>
                        </a:rPr>
                        <a:t>Improvement Required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and 2014 Index Targets</a:t>
            </a:r>
            <a:b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                    for Non-AEA Campuses and Districts</a:t>
            </a:r>
            <a:endParaRPr lang="en-US" sz="30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60000"/>
              <a:defRPr/>
            </a:pPr>
            <a:r>
              <a:rPr lang="en-US" sz="1500" dirty="0" smtClean="0">
                <a:latin typeface="Calibri" pitchFamily="34" charset="0"/>
              </a:rPr>
              <a:t>To receive a </a:t>
            </a:r>
            <a:r>
              <a:rPr lang="en-US" sz="1500" i="1" dirty="0" smtClean="0">
                <a:latin typeface="Calibri" pitchFamily="34" charset="0"/>
              </a:rPr>
              <a:t>Met Standard </a:t>
            </a:r>
            <a:r>
              <a:rPr lang="en-US" sz="1500" dirty="0" smtClean="0">
                <a:latin typeface="Calibri" pitchFamily="34" charset="0"/>
              </a:rPr>
              <a:t>rating, non-AEA campuses and districts had to meet the following accountability targets on all indexes for which they had performance data in 2013.</a:t>
            </a:r>
          </a:p>
          <a:p>
            <a:pPr>
              <a:buClr>
                <a:schemeClr val="tx1"/>
              </a:buClr>
              <a:buSzPct val="60000"/>
              <a:defRPr/>
            </a:pPr>
            <a:endParaRPr lang="en-US" sz="400" b="1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SzPct val="60000"/>
              <a:defRPr/>
            </a:pPr>
            <a:r>
              <a:rPr lang="en-US" sz="1500" b="1" dirty="0" smtClean="0">
                <a:latin typeface="Calibri" pitchFamily="34" charset="0"/>
              </a:rPr>
              <a:t>2014 </a:t>
            </a:r>
            <a:r>
              <a:rPr lang="en-US" sz="1500" dirty="0" smtClean="0">
                <a:latin typeface="Calibri" pitchFamily="34" charset="0"/>
              </a:rPr>
              <a:t>Index targets will be based on recommendations from accountability advisory groups and will be finalized by the commissioner in spring 2014.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849" y="2948161"/>
          <a:ext cx="8503920" cy="3200400"/>
        </p:xfrm>
        <a:graphic>
          <a:graphicData uri="http://schemas.openxmlformats.org/drawingml/2006/table">
            <a:tbl>
              <a:tblPr/>
              <a:tblGrid>
                <a:gridCol w="2286000"/>
                <a:gridCol w="1554480"/>
                <a:gridCol w="1554480"/>
                <a:gridCol w="1554480"/>
                <a:gridCol w="15544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Performance 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Campuses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Districts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1: Student Achievement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2: Student Progress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High Schools: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17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21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Middle Schools: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29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5900" algn="l"/>
                          <a:tab pos="1944688" algn="l"/>
                        </a:tabLst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Elementary Schools: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30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3: Closing Performance Gaps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4: Postsecondary Readiness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24" y="2944035"/>
          <a:ext cx="7132320" cy="3314260"/>
        </p:xfrm>
        <a:graphic>
          <a:graphicData uri="http://schemas.openxmlformats.org/drawingml/2006/table">
            <a:tbl>
              <a:tblPr/>
              <a:tblGrid>
                <a:gridCol w="2377440"/>
                <a:gridCol w="1188720"/>
                <a:gridCol w="1188720"/>
                <a:gridCol w="1188720"/>
                <a:gridCol w="1188720"/>
              </a:tblGrid>
              <a:tr h="662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Performance Index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AEA Campuses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404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AEA Charter Districts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404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6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1: Student Achievement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</a:tr>
              <a:tr h="66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2: Student Progress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66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3: Closing Performance Gaps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30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</a:tr>
              <a:tr h="66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4: Postsecondary Readiness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45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1600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60000"/>
              <a:defRPr/>
            </a:pPr>
            <a:r>
              <a:rPr lang="en-US" sz="1500" dirty="0" smtClean="0">
                <a:latin typeface="Calibri" pitchFamily="34" charset="0"/>
              </a:rPr>
              <a:t>To receive a </a:t>
            </a:r>
            <a:r>
              <a:rPr lang="en-US" sz="1500" i="1" dirty="0" smtClean="0">
                <a:latin typeface="Calibri" pitchFamily="34" charset="0"/>
              </a:rPr>
              <a:t>Met Alternative Standard </a:t>
            </a:r>
            <a:r>
              <a:rPr lang="en-US" sz="1500" dirty="0" smtClean="0">
                <a:latin typeface="Calibri" pitchFamily="34" charset="0"/>
              </a:rPr>
              <a:t>rating, AEA campuses and charters had to meet the following accountability targets on all indexes for which they had performance data in 2013. </a:t>
            </a:r>
          </a:p>
          <a:p>
            <a:pPr>
              <a:buClr>
                <a:schemeClr val="tx1"/>
              </a:buClr>
              <a:buSzPct val="60000"/>
              <a:defRPr/>
            </a:pPr>
            <a:endParaRPr lang="en-US" sz="400" b="1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SzPct val="60000"/>
              <a:defRPr/>
            </a:pPr>
            <a:r>
              <a:rPr lang="en-US" sz="1500" b="1" dirty="0" smtClean="0">
                <a:latin typeface="Calibri" pitchFamily="34" charset="0"/>
              </a:rPr>
              <a:t>2014 </a:t>
            </a:r>
            <a:r>
              <a:rPr lang="en-US" sz="1500" dirty="0" smtClean="0">
                <a:latin typeface="Calibri" pitchFamily="34" charset="0"/>
              </a:rPr>
              <a:t>Index targets will be based on recommendations from accountability advisory groups and will be finalized by the commissioner in spring 2014.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C0000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and 2014 Index Targets</a:t>
            </a:r>
            <a:b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                            for AEA Campuses and Charters</a:t>
            </a:r>
            <a:endParaRPr lang="en-US" sz="30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chemeClr val="tx1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Distinction Designations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593191"/>
            <a:ext cx="4023360" cy="41088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4488" indent="-344488" algn="ctr">
              <a:buClr>
                <a:srgbClr val="C45816"/>
              </a:buClr>
              <a:buSzPct val="150000"/>
              <a:defRPr/>
            </a:pPr>
            <a:r>
              <a:rPr lang="en-US" sz="1900" b="1" dirty="0">
                <a:latin typeface="Calibri" pitchFamily="34" charset="0"/>
                <a:cs typeface="Calibri" pitchFamily="34" charset="0"/>
              </a:rPr>
              <a:t>2013 Distinction 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Designations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2286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Student Progress (based on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Index 2)</a:t>
            </a:r>
          </a:p>
          <a:p>
            <a:pPr marL="228600" lvl="1" indent="-228600">
              <a:buClr>
                <a:srgbClr val="C45816"/>
              </a:buClr>
              <a:buSzPct val="150000"/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 marL="338138" lvl="1" indent="-228600"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marL="338138" lvl="1" indent="-228600">
              <a:buClr>
                <a:srgbClr val="C45816"/>
              </a:buClr>
              <a:buSzPct val="150000"/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Academic Achievement in:</a:t>
            </a:r>
          </a:p>
          <a:p>
            <a:pPr marL="4524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Reading/English Language Arts</a:t>
            </a:r>
          </a:p>
          <a:p>
            <a:pPr marL="4524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Mathematics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777240" indent="-228600">
              <a:buClr>
                <a:srgbClr val="C45816"/>
              </a:buClr>
              <a:buSzPct val="150000"/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2425" y="1564243"/>
            <a:ext cx="49815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 algn="ctr">
              <a:buClr>
                <a:srgbClr val="C45816"/>
              </a:buClr>
              <a:buSzPct val="150000"/>
              <a:defRPr/>
            </a:pPr>
            <a:r>
              <a:rPr lang="en-US" sz="1900" b="1" dirty="0">
                <a:latin typeface="Calibri" pitchFamily="34" charset="0"/>
                <a:cs typeface="Calibri" pitchFamily="34" charset="0"/>
              </a:rPr>
              <a:t>2014 Distinction 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Designations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38138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Student Progress (based on Index 2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38138" lvl="1" indent="-228600">
              <a:buClr>
                <a:srgbClr val="C45816"/>
              </a:buClr>
              <a:buSzPct val="150000"/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 marL="338138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Closing Performance Gaps (based on Index 3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38138" lvl="1" indent="-228600">
              <a:buClr>
                <a:srgbClr val="C45816"/>
              </a:buClr>
              <a:buSzPct val="150000"/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 marL="3381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Academic Achievement in:</a:t>
            </a:r>
          </a:p>
          <a:p>
            <a:pPr marL="5667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Reading/English Language Arts</a:t>
            </a:r>
          </a:p>
          <a:p>
            <a:pPr marL="5667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Mathematics</a:t>
            </a:r>
          </a:p>
          <a:p>
            <a:pPr marL="5667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Science</a:t>
            </a:r>
          </a:p>
          <a:p>
            <a:pPr marL="5667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Social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Studies</a:t>
            </a:r>
          </a:p>
          <a:p>
            <a:pPr marL="566738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marL="338138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Postsecondary Readiness  for campuses and districts</a:t>
            </a:r>
            <a:endParaRPr lang="en-US" sz="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562968" y="5964188"/>
            <a:ext cx="7994176" cy="53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500" b="1" dirty="0" smtClean="0">
                <a:latin typeface="Calibri" pitchFamily="34" charset="0"/>
              </a:rPr>
              <a:t>Per Texas Education Code (TEC) §39.201, alternative education campuses (AECs)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500" b="1" dirty="0" smtClean="0">
                <a:latin typeface="Calibri" pitchFamily="34" charset="0"/>
              </a:rPr>
              <a:t>evaluated under AEA provisions are not eligible for distinction designations.</a:t>
            </a:r>
            <a:endParaRPr lang="en-US" sz="15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23214" y="5642561"/>
            <a:ext cx="1975104" cy="228600"/>
          </a:xfrm>
          <a:prstGeom prst="rect">
            <a:avLst/>
          </a:prstGeom>
          <a:solidFill>
            <a:srgbClr val="C00000">
              <a:alpha val="18000"/>
            </a:srgb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58243" y="4773880"/>
            <a:ext cx="4607627" cy="609398"/>
          </a:xfrm>
          <a:prstGeom prst="rect">
            <a:avLst/>
          </a:prstGeom>
          <a:solidFill>
            <a:srgbClr val="C00000">
              <a:alpha val="18000"/>
            </a:srgb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2513" y="3930732"/>
            <a:ext cx="4607627" cy="609398"/>
          </a:xfrm>
          <a:prstGeom prst="rect">
            <a:avLst/>
          </a:prstGeom>
          <a:solidFill>
            <a:srgbClr val="C00000">
              <a:alpha val="18000"/>
            </a:srgb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56264" y="2669967"/>
            <a:ext cx="4607627" cy="240066"/>
          </a:xfrm>
          <a:prstGeom prst="rect">
            <a:avLst/>
          </a:prstGeom>
          <a:solidFill>
            <a:srgbClr val="C00000">
              <a:alpha val="18000"/>
            </a:srgb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025" y="1114425"/>
            <a:ext cx="8562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 rot="5400000">
            <a:off x="5492437" y="3099756"/>
            <a:ext cx="6328410" cy="61657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Reporting Update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 cstate="print"/>
          <a:srcRect b="31279"/>
          <a:stretch>
            <a:fillRect/>
          </a:stretch>
        </p:blipFill>
        <p:spPr bwMode="auto">
          <a:xfrm>
            <a:off x="1263650" y="977900"/>
            <a:ext cx="6007100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itle 3"/>
          <p:cNvSpPr txBox="1">
            <a:spLocks/>
          </p:cNvSpPr>
          <p:nvPr/>
        </p:nvSpPr>
        <p:spPr bwMode="auto">
          <a:xfrm>
            <a:off x="640080" y="274320"/>
            <a:ext cx="827532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oudy Old Style" pitchFamily="18" charset="0"/>
                <a:ea typeface="ＭＳ Ｐゴシック" pitchFamily="34" charset="-128"/>
                <a:cs typeface="ＭＳ Ｐゴシック" charset="-128"/>
              </a:rPr>
              <a:t>2012-13 Texas Performance Reporting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chemeClr val="tx1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Distinction Designations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785812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45816"/>
              </a:buClr>
              <a:buSzPct val="150000"/>
              <a:defRPr/>
            </a:pPr>
            <a:r>
              <a:rPr lang="en-US" sz="1900" b="1" dirty="0" smtClean="0">
                <a:solidFill>
                  <a:srgbClr val="CD736B"/>
                </a:solidFill>
                <a:latin typeface="Calibri" pitchFamily="34" charset="0"/>
                <a:cs typeface="Calibri" pitchFamily="34" charset="0"/>
              </a:rPr>
              <a:t>Districts and Campuses Postsecondary Readiness: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House Bill 5 (83</a:t>
            </a:r>
            <a:r>
              <a:rPr lang="en-US" sz="1900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Texas Legislature, 2013) expanded distinction designations to both districts and campuses for outstanding performance in attainment of postsecondary readiness.</a:t>
            </a:r>
          </a:p>
          <a:p>
            <a:pPr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marL="347472" indent="-228600">
              <a:buClr>
                <a:srgbClr val="C45816"/>
              </a:buClr>
              <a:buSzPct val="150000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Criteria must include indicators based on percentages of students who:</a:t>
            </a:r>
          </a:p>
          <a:p>
            <a:pPr marL="347472" indent="-228600">
              <a:buClr>
                <a:srgbClr val="C45816"/>
              </a:buClr>
              <a:buSzPct val="150000"/>
              <a:defRPr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Achieve college-readiness standards on STAAR;</a:t>
            </a: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Earn nationally or internationally recognized business/industry certification;</a:t>
            </a: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Complete a coherent sequence of CTE courses;</a:t>
            </a: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Complete dual credit courses or a postsecondary course for local credit; </a:t>
            </a: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Achieve college readiness standards on SAT, ACT, PSAT, or ACT-PLAN examinations; and</a:t>
            </a:r>
          </a:p>
          <a:p>
            <a:pPr marL="54864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Earn college credit based on AP/IB performance.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38151" y="1682007"/>
          <a:ext cx="7291449" cy="3261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It is not possible to define targets for 2014 based on Index 2 scores because the 2014 scores will include additional progress measures for students tested on the STAAR M and STAAR Alt assessments and for English language learners.</a:t>
                      </a:r>
                    </a:p>
                    <a:p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Set Index 2 targets at or about the 5</a:t>
                      </a:r>
                      <a:r>
                        <a:rPr lang="en-US" sz="190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percentile by campus type, as determined by the 2013-14 student progress measure. This recommendation is consistent with the method used in 2013.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355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Index 2 at the high school level will be based on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two assessments: 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Reading – STAAR Alternate in English and English ll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Mathematics –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Algebra l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9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limited number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 due to a reduction in the number of EOC tests and the creation of a combined English l and English ll test for spring 2014.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Suspend inclusion of Index 2 from state accountability results for high schools/secondary campuses in 2013-14.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3840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175" indent="-3175">
                        <a:buFont typeface="Arial" pitchFamily="34" charset="0"/>
                        <a:buNone/>
                      </a:pPr>
                      <a:r>
                        <a:rPr lang="en-US" sz="1900" dirty="0" smtClean="0">
                          <a:latin typeface="Calibri" pitchFamily="34" charset="0"/>
                        </a:rPr>
                        <a:t>Inclusion of Algebra l EOC results for middle school students in 2014 accountability results. 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Status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TEA is waiting for a final decision from the USDE on the double-testing waiver described in the November 6, 2013 correspondence to the department.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endParaRPr lang="en-US" sz="19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TEA will inform all districts about testing policies and use of these results in 2014 accountability as soon as possible following  receipt of USDE’s decision. 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175" indent="-3175">
                        <a:buFont typeface="Arial" pitchFamily="34" charset="0"/>
                        <a:buNone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STAAR English I and II reading and writing assessments were administered as separate assessments in July 2013 and Fall 2013 and will be administered as a single English I and II assessment beginning in spring 2014.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Exclude </a:t>
                      </a:r>
                      <a:r>
                        <a:rPr kumimoji="0" lang="en-US" sz="1900" b="0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results from the separate English I and English II reading and writing assessments administered in summer 2013 and fall 2013.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4709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175" indent="-3175">
                        <a:buFont typeface="Arial" pitchFamily="34" charset="0"/>
                        <a:buNone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Commissioner rules adopted in December 2013 allow for substitute assessments that a student may use in place of a corresponding end-of-course (EOC) in order to meet the student's assessment graduation requirements. 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Status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Students with test answer documents indicating the student has taken and met the criterion score on the substitute assessment for an EOC test will be counted as participants, but will </a:t>
                      </a:r>
                      <a:r>
                        <a:rPr kumimoji="0" lang="en-US" sz="19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not</a:t>
                      </a: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be included in the performance results evaluated for accountability.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9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Student performance results are not collected on the test answer documents. Additionally, only one performance level has been identified on each substitute assessment.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Appropriate inclusion of the English language learners (ELLs) Progress Measure results for ELLs in their second and third years in U.S. schools.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ELL workgroup of the ATAC is preparing 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final 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recommendations for the inclusion of ELL students in accountability performance 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ndexes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900" b="0" strike="noStrike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including the use of the ELL Progress Measure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9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4130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Assignment of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weights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to four components of Index 4: Postsecondary Readiness: STAAR performance at the final Level II standard, longitudinal graduation rates, longitudinal RHSP/DAP rates, and College-Ready Graduates indicator.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APAC members will review the following recommended component weights from the ATAC: 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STAAR performance (35%);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Longitudinal graduation rates (35%);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Longitudinal RHSP/DAP rates (15%); and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College-Ready Graduates indicator (15%).</a:t>
                      </a:r>
                      <a:endParaRPr kumimoji="0" lang="en-US" sz="19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355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Development of Postsecondary Readiness distinction designations for districts.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Apply a district-level methodology based on the campus postsecondary distinction evaluation.  </a:t>
                      </a:r>
                    </a:p>
                    <a:p>
                      <a:endParaRPr kumimoji="0" lang="en-US" sz="19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Set a target on the percent of district-wide postsecondary distinction indicators across all eligible campus-level indicators that attain the top 25% (top quartile) of their campus comparison group.</a:t>
                      </a:r>
                      <a:endParaRPr kumimoji="0" lang="en-US" sz="19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200025" y="1511300"/>
            <a:ext cx="3336925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4488" indent="-344488" algn="ctr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r>
              <a:rPr lang="en-US" sz="1500" b="1" dirty="0">
                <a:latin typeface="Calibri" pitchFamily="34" charset="0"/>
                <a:cs typeface="Arial" pitchFamily="34" charset="0"/>
              </a:rPr>
              <a:t>Community and Student Engagement</a:t>
            </a:r>
          </a:p>
          <a:p>
            <a:pPr marL="344488" indent="-344488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endParaRPr lang="en-US" sz="800" dirty="0">
              <a:latin typeface="Calibri" pitchFamily="34" charset="0"/>
              <a:cs typeface="Arial" pitchFamily="34" charset="0"/>
            </a:endParaRP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Beginning with the 2013-14 school year, districts will be required to evaluate community and student engagement for the district and each of their campuses and assign a rating. The ratings are required to be reported to TEA by August 8, 2014.</a:t>
            </a: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Districts will be required to assign a performance rating of exemplary, recognized, acceptable, or unacceptable based on locally determined criteria. These performance ratings must be based on criteria developed by a local committee. The agency is not permitted to determine the criteria that can be used for these evaluations.</a:t>
            </a: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For the 2013-14 school year, TEA will collect the locally-determined ratings in the summer 2014 PEIMS Submission 3 for the district and each campus in the district. TEA will report these ratings publicly by October 1, 2014.</a:t>
            </a:r>
          </a:p>
          <a:p>
            <a:pPr marL="344488" indent="-344488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r>
              <a:rPr lang="en-US" sz="1200" dirty="0">
                <a:latin typeface="Calibri" pitchFamily="34" charset="0"/>
                <a:cs typeface="Arial" pitchFamily="34" charset="0"/>
              </a:rPr>
              <a:t> </a:t>
            </a:r>
          </a:p>
          <a:p>
            <a:pPr marL="685800" indent="-3429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2971800" algn="l"/>
                <a:tab pos="3548063" algn="l"/>
              </a:tabLst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lvl="1" indent="-457200">
              <a:lnSpc>
                <a:spcPts val="2300"/>
              </a:lnSpc>
              <a:spcBef>
                <a:spcPts val="1000"/>
              </a:spcBef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endParaRPr lang="en-US" sz="1900" dirty="0">
              <a:latin typeface="Calibri" pitchFamily="34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Legislative Changes - 83rd Texas Legislature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29000" y="1508125"/>
            <a:ext cx="2857500" cy="32162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4488" indent="-344488" algn="ctr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r>
              <a:rPr lang="en-US" sz="1500" b="1" dirty="0">
                <a:latin typeface="Calibri" pitchFamily="34" charset="0"/>
              </a:rPr>
              <a:t>Dropout Recovery</a:t>
            </a:r>
            <a:endParaRPr lang="en-US" sz="1500" b="1" dirty="0">
              <a:latin typeface="Calibri" pitchFamily="34" charset="0"/>
              <a:cs typeface="Arial" pitchFamily="34" charset="0"/>
            </a:endParaRPr>
          </a:p>
          <a:p>
            <a:pPr marL="344488" indent="-344488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endParaRPr lang="en-US" sz="800" dirty="0">
              <a:latin typeface="Calibri" pitchFamily="34" charset="0"/>
              <a:cs typeface="Arial" pitchFamily="34" charset="0"/>
            </a:endParaRP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Beginning with the 2013-14 school year, school districts will be required to evaluate </a:t>
            </a:r>
            <a:r>
              <a:rPr lang="en-US" sz="1200" dirty="0">
                <a:latin typeface="Calibri" pitchFamily="34" charset="0"/>
              </a:rPr>
              <a:t>dropout recovery schools, which are defined as: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serves students in grades 9-12;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has enrollment of which at least 50 percent of the students are 17 years of age or older as of September 1 of the school year; and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meets the eligibility requirements for and is registered under alternative education accountability procedures adopted by the commissioner.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07125" y="1508125"/>
            <a:ext cx="27432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4488" indent="-344488" algn="ctr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r>
              <a:rPr lang="en-US" sz="1500" b="1" dirty="0">
                <a:latin typeface="Calibri" pitchFamily="34" charset="0"/>
              </a:rPr>
              <a:t>Accountability Ratings</a:t>
            </a:r>
            <a:endParaRPr lang="en-US" sz="1500" b="1" dirty="0">
              <a:latin typeface="Calibri" pitchFamily="34" charset="0"/>
              <a:cs typeface="Arial" pitchFamily="34" charset="0"/>
            </a:endParaRPr>
          </a:p>
          <a:p>
            <a:pPr marL="344488" indent="-344488">
              <a:buClr>
                <a:srgbClr val="C45816"/>
              </a:buClr>
              <a:buSzPct val="150000"/>
              <a:tabLst>
                <a:tab pos="2971800" algn="l"/>
                <a:tab pos="3548063" algn="l"/>
              </a:tabLst>
              <a:defRPr/>
            </a:pPr>
            <a:endParaRPr lang="en-US" sz="800" dirty="0">
              <a:latin typeface="Calibri" pitchFamily="34" charset="0"/>
              <a:cs typeface="Arial" pitchFamily="34" charset="0"/>
            </a:endParaRPr>
          </a:p>
          <a:p>
            <a:pPr marL="287338" indent="-28733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Beginning with the 2016-17 school year, TEA is required to assign ratings of A, B, C, D, or F to districts, and ratings of exemplary, recognized, acceptable, or unacceptable to campuses.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025" y="1114425"/>
            <a:ext cx="8562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 rot="5400000">
            <a:off x="5492437" y="3099756"/>
            <a:ext cx="6328410" cy="61657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Reporting Update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22" name="Title 3"/>
          <p:cNvSpPr txBox="1">
            <a:spLocks/>
          </p:cNvSpPr>
          <p:nvPr/>
        </p:nvSpPr>
        <p:spPr bwMode="auto">
          <a:xfrm>
            <a:off x="640080" y="274320"/>
            <a:ext cx="827532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oudy Old Style" pitchFamily="18" charset="0"/>
                <a:ea typeface="ＭＳ Ｐゴシック" pitchFamily="34" charset="-128"/>
                <a:cs typeface="ＭＳ Ｐゴシック" charset="-128"/>
              </a:rPr>
              <a:t>2012-13 Texas Performance Reporting System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b="5473"/>
          <a:stretch>
            <a:fillRect/>
          </a:stretch>
        </p:blipFill>
        <p:spPr bwMode="auto">
          <a:xfrm>
            <a:off x="1339850" y="1008063"/>
            <a:ext cx="6007100" cy="56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061325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System Safeguards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8FAA844-B98B-483D-B47B-E0FF7F4DFAF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6324" name="Text Placeholder 5"/>
          <p:cNvSpPr txBox="1">
            <a:spLocks/>
          </p:cNvSpPr>
          <p:nvPr/>
        </p:nvSpPr>
        <p:spPr bwMode="auto">
          <a:xfrm>
            <a:off x="549275" y="1747838"/>
            <a:ext cx="8324850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4488" indent="-288925">
              <a:lnSpc>
                <a:spcPts val="2400"/>
              </a:lnSpc>
              <a:buClr>
                <a:srgbClr val="C45816"/>
              </a:buClr>
              <a:buSzPct val="150000"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685800" y="1600200"/>
            <a:ext cx="8172450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Safeguard Measures and Targets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:</a:t>
            </a:r>
            <a:endParaRPr kumimoji="0" lang="en-US" sz="1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§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9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R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eporting system disaggregates performance by student group, performance level, and subject area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.</a:t>
            </a:r>
            <a:endParaRPr kumimoji="0" lang="en-US" sz="1000" b="0" i="0" u="non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Performance rates are</a:t>
            </a:r>
            <a:r>
              <a:rPr lang="en-US" sz="1900" noProof="0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c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alculate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d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from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the assessment results 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used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to calculate Index 1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:</a:t>
            </a:r>
            <a:r>
              <a:rPr kumimoji="0" lang="en-US" sz="19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Student Achievement.</a:t>
            </a:r>
            <a:endParaRPr kumimoji="0" lang="en-US" sz="1000" b="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2013 targets for the disaggregated system-safeguard results:</a:t>
            </a:r>
          </a:p>
          <a:p>
            <a:pPr marL="685800" indent="-342900">
              <a:lnSpc>
                <a:spcPts val="2200"/>
              </a:lnSpc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STAAR performance target 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corresponds to Index 1 (50%);</a:t>
            </a:r>
          </a:p>
          <a:p>
            <a:pPr marL="685800" lvl="0" indent="-342900">
              <a:lnSpc>
                <a:spcPts val="2200"/>
              </a:lnSpc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STAAR participation target required by federal accountability</a:t>
            </a:r>
            <a:r>
              <a:rPr lang="en-US" sz="1900" dirty="0" smtClean="0">
                <a:solidFill>
                  <a:srgbClr val="FF0000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19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(95%)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;</a:t>
            </a:r>
          </a:p>
          <a:p>
            <a:pPr marL="685800" indent="-342900">
              <a:lnSpc>
                <a:spcPts val="2200"/>
              </a:lnSpc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Federal graduation rate targets and improvement calculations for 4-year rate (78%) and 5-year rate (83%)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; and</a:t>
            </a:r>
          </a:p>
          <a:p>
            <a:pPr marL="685800" lvl="0" indent="-342900">
              <a:lnSpc>
                <a:spcPts val="2200"/>
              </a:lnSpc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Federal limit on use of alternate assessments (1% and 2%).</a:t>
            </a:r>
          </a:p>
          <a:p>
            <a:pPr marL="319088" marR="0" lvl="0" indent="-319088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800100" marR="0" lvl="0" indent="-342900" algn="l" defTabSz="914400" rtl="0" eaLnBrk="0" fontAlgn="base" latinLnBrk="0" hangingPunct="0">
              <a:lnSpc>
                <a:spcPts val="2200"/>
              </a:lnSpc>
              <a:spcBef>
                <a:spcPts val="7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  <a:p>
            <a:pPr marL="319088" marR="0" lvl="0" indent="-319088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rgbClr val="C45816"/>
              </a:buClr>
              <a:buSzPct val="150000"/>
              <a:buFont typeface="Wingdings" pitchFamily="2" charset="2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7D530E-5E3D-4C3E-9260-598E0145667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9940" name="Text Placeholder 5"/>
          <p:cNvSpPr txBox="1">
            <a:spLocks/>
          </p:cNvSpPr>
          <p:nvPr/>
        </p:nvSpPr>
        <p:spPr bwMode="auto">
          <a:xfrm>
            <a:off x="685800" y="1600200"/>
            <a:ext cx="818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900" b="1" dirty="0" smtClean="0">
                <a:latin typeface="Calibri" pitchFamily="34" charset="0"/>
              </a:rPr>
              <a:t>2013 Accountability System Safeguard Measures and Targets </a:t>
            </a:r>
            <a:r>
              <a:rPr lang="en-US" sz="2000" b="1" dirty="0" smtClean="0"/>
              <a:t>	</a:t>
            </a: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061325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System Safeguards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4" y="6191250"/>
            <a:ext cx="6296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Targets for 2013 correspond to the performance target for Index 1: Student Achievement.  </a:t>
            </a:r>
            <a:endParaRPr lang="en-US" sz="1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3578" y="2005048"/>
          <a:ext cx="7470487" cy="4170129"/>
        </p:xfrm>
        <a:graphic>
          <a:graphicData uri="http://schemas.openxmlformats.org/drawingml/2006/table">
            <a:tbl>
              <a:tblPr/>
              <a:tblGrid>
                <a:gridCol w="1610042"/>
                <a:gridCol w="533545"/>
                <a:gridCol w="86160"/>
                <a:gridCol w="446530"/>
                <a:gridCol w="532690"/>
                <a:gridCol w="532690"/>
                <a:gridCol w="532690"/>
                <a:gridCol w="532690"/>
                <a:gridCol w="532690"/>
                <a:gridCol w="532690"/>
                <a:gridCol w="532690"/>
                <a:gridCol w="532690"/>
                <a:gridCol w="532690"/>
              </a:tblGrid>
              <a:tr h="527517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Indicator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 Students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African Amer.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Amer. Indian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Asian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Pacific Islander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White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Two or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More Races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Disadv.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Special Ed.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0624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Rates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*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79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05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05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05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Science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5">
                <a:tc>
                  <a:txBody>
                    <a:bodyPr/>
                    <a:lstStyle/>
                    <a:p>
                      <a:pPr marL="231775" marR="0" lvl="1" indent="55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Social Studies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34">
                <a:tc gridSpan="13">
                  <a:txBody>
                    <a:bodyPr/>
                    <a:lstStyle/>
                    <a:p>
                      <a:pPr marL="0" marR="0" lvl="1" indent="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Participation </a:t>
                      </a: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Rates</a:t>
                      </a:r>
                      <a:endParaRPr lang="en-US" sz="1150" b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86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19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95%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6">
                <a:tc gridSpan="13">
                  <a:txBody>
                    <a:bodyPr/>
                    <a:lstStyle/>
                    <a:p>
                      <a:pPr marL="0" marR="0" lvl="1" indent="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Federal Graduation Rates </a:t>
                      </a: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(including</a:t>
                      </a:r>
                      <a:r>
                        <a:rPr lang="en-US" sz="120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improvement targets)</a:t>
                      </a:r>
                      <a:endParaRPr kumimoji="0" lang="en-US" sz="115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20">
                <a:tc>
                  <a:txBody>
                    <a:bodyPr/>
                    <a:lstStyle/>
                    <a:p>
                      <a:pPr marL="287338" marR="0" lvl="1" indent="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4-year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78%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87">
                <a:tc>
                  <a:txBody>
                    <a:bodyPr/>
                    <a:lstStyle/>
                    <a:p>
                      <a:pPr marL="287338" marR="0" lvl="1" indent="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5-year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83%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33">
                <a:tc gridSpan="13">
                  <a:txBody>
                    <a:bodyPr/>
                    <a:lstStyle/>
                    <a:p>
                      <a:pPr marL="0" marR="0" lvl="1" indent="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District Limits on Use of Alternative Assessment Results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688975" marR="0" lvl="2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Modified</a:t>
                      </a:r>
                      <a:endParaRPr kumimoji="0" lang="en-US" sz="115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2% 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Not Applicable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688975" marR="0" lvl="2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Alternate</a:t>
                      </a:r>
                      <a:endParaRPr kumimoji="0" lang="en-US" sz="115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1% 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Not Applicable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231775" marR="0" lvl="1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688975" marR="0" lvl="2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Modified</a:t>
                      </a:r>
                      <a:endParaRPr kumimoji="0" lang="en-US" sz="115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2% 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Not Applicable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22">
                <a:tc>
                  <a:txBody>
                    <a:bodyPr/>
                    <a:lstStyle/>
                    <a:p>
                      <a:pPr marL="688975" marR="0" lvl="2" indent="55563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Alternate</a:t>
                      </a:r>
                      <a:endParaRPr kumimoji="0" lang="en-US" sz="115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1% 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Not Applicable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061325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System Safeguards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8FAA844-B98B-483D-B47B-E0FF7F4DFAF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6324" name="Text Placeholder 5"/>
          <p:cNvSpPr txBox="1">
            <a:spLocks/>
          </p:cNvSpPr>
          <p:nvPr/>
        </p:nvSpPr>
        <p:spPr bwMode="auto">
          <a:xfrm>
            <a:off x="549275" y="1747838"/>
            <a:ext cx="8324850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4488" indent="-288925">
              <a:lnSpc>
                <a:spcPts val="2400"/>
              </a:lnSpc>
              <a:buClr>
                <a:srgbClr val="C45816"/>
              </a:buClr>
              <a:buSzPct val="150000"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8172450" cy="4779962"/>
          </a:xfrm>
        </p:spPr>
        <p:txBody>
          <a:bodyPr/>
          <a:lstStyle/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Results will be reported for any group</a:t>
            </a:r>
            <a:r>
              <a:rPr lang="en-US" sz="1900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that meets accountability minimum size criteria.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Failure to meet the safeguard target for any reported group</a:t>
            </a:r>
            <a:r>
              <a:rPr lang="en-US" sz="1900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must be addressed in the campus or district improvement plan.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Performance on the safeguard measures will be incorporated into the Texas Accountability Intervention System (TAIS).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See Accountability Monitoring website for further information: </a:t>
            </a:r>
            <a:r>
              <a:rPr lang="en-US" sz="1900" dirty="0" smtClean="0">
                <a:latin typeface="Calibri" pitchFamily="34" charset="0"/>
                <a:cs typeface="Calibri" pitchFamily="34" charset="0"/>
                <a:hlinkClick r:id="rId2"/>
              </a:rPr>
              <a:t>http://www.tea.state.tx.us/pmi/accountabilitymonitoring/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  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4D4D4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Overview of Federal Accountability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7955280" cy="416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900" dirty="0" smtClean="0">
                <a:latin typeface="Calibri" pitchFamily="34" charset="0"/>
              </a:rPr>
              <a:t>On September 30, 2013, the U.S. Department of Education approved the Texas request to waive specific provisions of the </a:t>
            </a:r>
            <a:r>
              <a:rPr lang="en-US" sz="1900" i="1" dirty="0" smtClean="0">
                <a:latin typeface="Calibri" pitchFamily="34" charset="0"/>
              </a:rPr>
              <a:t>Elementary and Secondary Education Act of 1965</a:t>
            </a:r>
            <a:r>
              <a:rPr lang="en-US" sz="1900" dirty="0" smtClean="0">
                <a:latin typeface="Calibri" pitchFamily="34" charset="0"/>
              </a:rPr>
              <a:t> (ESEA).  </a:t>
            </a:r>
          </a:p>
          <a:p>
            <a:pPr lvl="0"/>
            <a:endParaRPr lang="en-US" sz="1900" dirty="0" smtClean="0">
              <a:latin typeface="Calibri" pitchFamily="34" charset="0"/>
            </a:endParaRPr>
          </a:p>
          <a:p>
            <a:pPr lvl="0"/>
            <a:r>
              <a:rPr lang="en-US" sz="1900" dirty="0" smtClean="0">
                <a:latin typeface="Calibri" pitchFamily="34" charset="0"/>
              </a:rPr>
              <a:t>The Texas accountability System Safeguard information was used to meet federal accountability requirements to identify Priority and Focus Schools.</a:t>
            </a:r>
          </a:p>
          <a:p>
            <a:pPr lvl="0"/>
            <a:endParaRPr lang="en-US" sz="1900" dirty="0" smtClean="0">
              <a:latin typeface="Calibri" pitchFamily="34" charset="0"/>
            </a:endParaRPr>
          </a:p>
          <a:p>
            <a:pPr lvl="0"/>
            <a:r>
              <a:rPr lang="en-US" sz="1900" dirty="0" smtClean="0">
                <a:latin typeface="Calibri" pitchFamily="34" charset="0"/>
              </a:rPr>
              <a:t>These federal accountability requirements are limited to the Reading/English language arts and Mathematics performance and participation indicators.</a:t>
            </a:r>
          </a:p>
          <a:p>
            <a:pPr lvl="0"/>
            <a:endParaRPr lang="en-US" sz="1900" dirty="0" smtClean="0">
              <a:latin typeface="Calibri" pitchFamily="34" charset="0"/>
            </a:endParaRPr>
          </a:p>
          <a:p>
            <a:pPr lvl="0"/>
            <a:r>
              <a:rPr lang="en-US" sz="1900" dirty="0" smtClean="0">
                <a:latin typeface="Calibri" pitchFamily="34" charset="0"/>
              </a:rPr>
              <a:t>Other federal requirements require the Reading/English language arts and Mathematics performance and participation system safeguard information.</a:t>
            </a:r>
          </a:p>
          <a:p>
            <a:pPr lvl="0"/>
            <a:endParaRPr lang="en-US" sz="1900" dirty="0" smtClean="0">
              <a:latin typeface="Calibri" pitchFamily="34" charset="0"/>
            </a:endParaRPr>
          </a:p>
          <a:p>
            <a:pPr lvl="0"/>
            <a:endParaRPr lang="en-US" sz="1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600200"/>
            <a:ext cx="7772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900" dirty="0" smtClean="0">
                <a:latin typeface="Calibri" pitchFamily="34" charset="0"/>
              </a:rPr>
              <a:t>Note that performance information must be reported at the 2012-13 federally approved target of 75% for the following:</a:t>
            </a:r>
          </a:p>
          <a:p>
            <a:pPr lvl="1"/>
            <a:endParaRPr lang="en-US" sz="1900" dirty="0" smtClean="0">
              <a:latin typeface="Calibri" pitchFamily="34" charset="0"/>
            </a:endParaRPr>
          </a:p>
          <a:p>
            <a:pPr marL="230188" lvl="1" indent="-230188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</a:rPr>
              <a:t>Title III Annual Measurable Achievement Objectives (AMAOs), using only the ELL performance and participation information; and,</a:t>
            </a:r>
          </a:p>
          <a:p>
            <a:pPr marL="230188" lvl="1" indent="-230188">
              <a:buFont typeface="Arial" pitchFamily="34" charset="0"/>
              <a:buChar char="•"/>
            </a:pPr>
            <a:endParaRPr lang="en-US" sz="1900" dirty="0" smtClean="0">
              <a:latin typeface="Calibri" pitchFamily="34" charset="0"/>
            </a:endParaRPr>
          </a:p>
          <a:p>
            <a:pPr marL="230188" lvl="1" indent="-230188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</a:rPr>
              <a:t>USDE Office of Special Education Programs (OSEP) State Performance Plan (SPP) and State Annual Performance Report (APR) that measure the students served by special education programs.</a:t>
            </a:r>
          </a:p>
          <a:p>
            <a:pPr marL="693738" lvl="1" indent="-230188"/>
            <a:endParaRPr lang="en-US" sz="1900" dirty="0" smtClean="0">
              <a:latin typeface="Calibri" pitchFamily="34" charset="0"/>
            </a:endParaRPr>
          </a:p>
          <a:p>
            <a:pPr marL="0" lvl="1"/>
            <a:r>
              <a:rPr lang="en-US" sz="1900" b="1" dirty="0" smtClean="0">
                <a:latin typeface="Calibri" pitchFamily="34" charset="0"/>
              </a:rPr>
              <a:t>Resources:</a:t>
            </a:r>
          </a:p>
          <a:p>
            <a:pPr marL="0" lvl="1"/>
            <a:r>
              <a:rPr lang="en-US" sz="1900" dirty="0" smtClean="0">
                <a:latin typeface="Calibri" pitchFamily="34" charset="0"/>
              </a:rPr>
              <a:t>2013 Accountability Manual: Chapter 10 - Federal Accountability and Appendix K - System Safeguards and Federal Accountability Requirements</a:t>
            </a:r>
          </a:p>
          <a:p>
            <a:pPr marL="0" lvl="1"/>
            <a:r>
              <a:rPr lang="en-US" sz="1900" dirty="0" smtClean="0">
                <a:latin typeface="Calibri" pitchFamily="34" charset="0"/>
                <a:hlinkClick r:id="rId2"/>
              </a:rPr>
              <a:t>http://ritter.tea.state.tx.us/perfreport/account/2013/manual/index.html</a:t>
            </a:r>
            <a:endParaRPr lang="en-US" sz="1900" dirty="0" smtClean="0">
              <a:latin typeface="Calibri" pitchFamily="34" charset="0"/>
            </a:endParaRPr>
          </a:p>
          <a:p>
            <a:pPr marL="0" lvl="1"/>
            <a:endParaRPr lang="en-US" sz="1900" dirty="0" smtClean="0">
              <a:latin typeface="Calibri" pitchFamily="34" charset="0"/>
            </a:endParaRPr>
          </a:p>
          <a:p>
            <a:pPr lvl="0"/>
            <a:endParaRPr lang="en-US" sz="1900" dirty="0" smtClean="0">
              <a:latin typeface="Calibri" pitchFamily="34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4D4D4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Overview of Federal Accountability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640080" y="273050"/>
            <a:ext cx="8077200" cy="869950"/>
          </a:xfrm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Resources</a:t>
            </a:r>
          </a:p>
        </p:txBody>
      </p:sp>
      <p:sp>
        <p:nvSpPr>
          <p:cNvPr id="61444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764973"/>
          </a:xfrm>
        </p:spPr>
        <p:txBody>
          <a:bodyPr/>
          <a:lstStyle/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2014 Accountability Development</a:t>
            </a:r>
            <a:br>
              <a:rPr lang="en-US" sz="19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b="1" dirty="0" smtClean="0">
                <a:latin typeface="Calibri" pitchFamily="34" charset="0"/>
                <a:ea typeface="ＭＳ Ｐゴシック" pitchFamily="34" charset="-128"/>
                <a:hlinkClick r:id="rId3"/>
              </a:rPr>
              <a:t>http://ritter.tea.state.tx.us/perfreport/account/2014/index.html</a:t>
            </a:r>
            <a:endParaRPr lang="en-US" sz="1900" b="1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None/>
            </a:pPr>
            <a:endParaRPr lang="en-US" sz="1900" b="1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2013 Accountability Rating System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latin typeface="Calibri" pitchFamily="34" charset="0"/>
                <a:ea typeface="ＭＳ Ｐゴシック" pitchFamily="34" charset="-128"/>
                <a:hlinkClick r:id="rId4"/>
              </a:rPr>
              <a:t>http://ritter.tea.state.tx.us/perfreport/account/2013/index.html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Performance Reporting Home Page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latin typeface="Calibri" pitchFamily="34" charset="0"/>
                <a:ea typeface="ＭＳ Ｐゴシック" pitchFamily="34" charset="-128"/>
                <a:hlinkClick r:id="rId5"/>
              </a:rPr>
              <a:t>http://www.tea.state.tx.us/perfreport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Performance Reporting E-mail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latin typeface="Calibri" pitchFamily="34" charset="0"/>
                <a:ea typeface="ＭＳ Ｐゴシック" pitchFamily="34" charset="-128"/>
                <a:hlinkClick r:id="rId6"/>
              </a:rPr>
              <a:t>performance.reporting@tea.state.tx.us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sz="1900" b="1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 Division of Performance Reporting Telephone 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(512) 463-9704</a:t>
            </a:r>
          </a:p>
          <a:p>
            <a:pPr marL="341313" indent="-341313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341313" indent="-341313" algn="ctr" eaLnBrk="1" hangingPunct="1">
              <a:lnSpc>
                <a:spcPts val="2200"/>
              </a:lnSpc>
              <a:spcBef>
                <a:spcPct val="0"/>
              </a:spcBef>
              <a:buClr>
                <a:srgbClr val="C45816"/>
              </a:buClr>
              <a:buSzPct val="150000"/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Thank you!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9F7A601-7931-4728-AF9E-3A1DC5768165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Reporting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004496-2EB6-4F6E-9A2D-5794068BA975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412" name="Text Placeholder 5"/>
          <p:cNvSpPr txBox="1">
            <a:spLocks/>
          </p:cNvSpPr>
          <p:nvPr/>
        </p:nvSpPr>
        <p:spPr bwMode="auto">
          <a:xfrm>
            <a:off x="636588" y="1706563"/>
            <a:ext cx="82169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522" y="5919281"/>
            <a:ext cx="805619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r>
              <a:rPr lang="en-US" sz="1900" b="1" dirty="0" smtClean="0">
                <a:latin typeface="Calibri" charset="0"/>
                <a:ea typeface="Calibri" charset="0"/>
                <a:cs typeface="Calibri" charset="0"/>
                <a:hlinkClick r:id="rId2"/>
              </a:rPr>
              <a:t>http://ritter.tea.state.tx.us/perfreport/tprs/2013/index.html</a:t>
            </a: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999" y="1587335"/>
            <a:ext cx="8458200" cy="4104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Accountability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004496-2EB6-4F6E-9A2D-5794068BA975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412" name="Text Placeholder 5"/>
          <p:cNvSpPr txBox="1">
            <a:spLocks/>
          </p:cNvSpPr>
          <p:nvPr/>
        </p:nvSpPr>
        <p:spPr bwMode="auto">
          <a:xfrm>
            <a:off x="636588" y="1706563"/>
            <a:ext cx="82169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00200"/>
            <a:ext cx="8142287" cy="46448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r>
              <a:rPr lang="en-US" sz="1900" b="1" dirty="0" smtClean="0">
                <a:latin typeface="Calibri" charset="0"/>
                <a:ea typeface="Calibri" charset="0"/>
                <a:cs typeface="Calibri" charset="0"/>
              </a:rPr>
              <a:t>Texas will be among the top 10 states in postsecondary readiness by 2020, by: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Improving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student achievement at all levels in the core subjects of the </a:t>
            </a:r>
            <a:br>
              <a:rPr lang="en-US" sz="19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state curriculum.* 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Ensuring the progress of all students toward achieving Advanced </a:t>
            </a:r>
            <a:br>
              <a:rPr lang="en-US" sz="19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Academic Performance.*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Closing 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Advanced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Academic Performance level gaps among groups.*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Rewarding excellence based on other indicators in addition to state </a:t>
            </a:r>
            <a:br>
              <a:rPr lang="en-US" sz="19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assessment 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results.</a:t>
            </a: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900" dirty="0" smtClean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pPr marL="339725" indent="-339725">
              <a:lnSpc>
                <a:spcPts val="2200"/>
              </a:lnSpc>
              <a:spcBef>
                <a:spcPts val="0"/>
              </a:spcBef>
              <a:buClr>
                <a:srgbClr val="C45816"/>
              </a:buClr>
              <a:buSzPct val="150000"/>
              <a:defRPr/>
            </a:pP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ts val="2500"/>
              </a:lnSpc>
              <a:spcBef>
                <a:spcPts val="0"/>
              </a:spcBef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  <a:defRPr/>
            </a:pP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* These goals are specified in Chapter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39.053(f) of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the Texas Education Code.</a:t>
            </a:r>
            <a:endParaRPr lang="en-US" sz="1500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104405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F6FC6"/>
                </a:solidFill>
                <a:latin typeface="Goudy Old Style" pitchFamily="18" charset="0"/>
              </a:rPr>
              <a:t>2014 Accountability Development Timeline</a:t>
            </a:r>
            <a:endParaRPr lang="en-US" sz="3000" dirty="0">
              <a:solidFill>
                <a:srgbClr val="0F6FC6"/>
              </a:solidFill>
              <a:latin typeface="Goudy Old Style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129142"/>
          <a:ext cx="9120255" cy="5264338"/>
        </p:xfrm>
        <a:graphic>
          <a:graphicData uri="http://schemas.openxmlformats.org/drawingml/2006/table">
            <a:tbl>
              <a:tblPr/>
              <a:tblGrid>
                <a:gridCol w="1220795"/>
                <a:gridCol w="1569593"/>
                <a:gridCol w="6329867"/>
              </a:tblGrid>
              <a:tr h="367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Advisory Group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Meeting Date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73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ATAC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December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5-6, 2013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Two-day meeting addressed a variety of technical issues related to 2014 accountability.  The preliminary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Accountability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Technical Advisory Committee (A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TAC)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recommendations and 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of the meeting materials are posted online under 2014 Accountability Development.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APAC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January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One-day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orientation session provided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new Accountability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Policy Advisory Committee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APAC)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members with an overview of the 2013 development process for the performance index framework, indicators, and distinction designations. 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of the meeting materials are posted online under 2014 Accountability Development.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ATAC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February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11, 2014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Preliminary recommendations on the 2014 ratings criteria and targets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were determined for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review by the APAC in March 2014.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116280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199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F6FC6"/>
                </a:solidFill>
                <a:latin typeface="Goudy Old Style" pitchFamily="18" charset="0"/>
              </a:rPr>
              <a:t>2014 Accountability Development Timeline</a:t>
            </a:r>
            <a:endParaRPr lang="en-US" sz="3000" dirty="0">
              <a:solidFill>
                <a:srgbClr val="0F6FC6"/>
              </a:solidFill>
              <a:latin typeface="Goudy Old Style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432" y="1141018"/>
          <a:ext cx="9085568" cy="5247906"/>
        </p:xfrm>
        <a:graphic>
          <a:graphicData uri="http://schemas.openxmlformats.org/drawingml/2006/table">
            <a:tbl>
              <a:tblPr/>
              <a:tblGrid>
                <a:gridCol w="1216152"/>
                <a:gridCol w="1563624"/>
                <a:gridCol w="6305792"/>
              </a:tblGrid>
              <a:tr h="693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Advisory Group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Meeting Date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05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AADDC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Early March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The Academic Achievement Distinction Designation Committee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(AADDC) for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science and social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studies will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be convened to develop preliminary recommendations on the 2014 science and social studies distinction designation indicators.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APAC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March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Final recommendations will be determined for commissioner approval on the accountability ratings criteria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for 2014 and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performance index targets for 2014, 2015, and 2016 accountability ratings.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AADDC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Mid March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The AADDC will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finalize recommendations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on the 2014 science and social studies distinction designation indicators.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of March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Commissioner announces accountability ratings and distinction designations criteria for 2014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final 2014 targets, preliminary 2015 targets, and preview 2016 targets.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3" marR="47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8275320" cy="86995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Performance Index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6CED00-12D0-4777-9A17-BDC5C05AE33F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22024" y="1941400"/>
            <a:ext cx="2371299" cy="30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Clr>
                <a:srgbClr val="C45816"/>
              </a:buClr>
              <a:buSzPct val="150000"/>
            </a:pPr>
            <a:r>
              <a:rPr lang="en-US" sz="1900" dirty="0">
                <a:latin typeface="Calibri" pitchFamily="34" charset="0"/>
              </a:rPr>
              <a:t>For 2013 and beyond, </a:t>
            </a:r>
            <a:r>
              <a:rPr lang="en-US" sz="1900" dirty="0" smtClean="0">
                <a:latin typeface="Calibri" pitchFamily="34" charset="0"/>
              </a:rPr>
              <a:t>an accountability </a:t>
            </a:r>
            <a:r>
              <a:rPr lang="en-US" sz="1900" dirty="0">
                <a:latin typeface="Calibri" pitchFamily="34" charset="0"/>
              </a:rPr>
              <a:t>framework of four Performance Indexes </a:t>
            </a:r>
            <a:r>
              <a:rPr lang="en-US" sz="1900" dirty="0" smtClean="0">
                <a:latin typeface="Calibri" pitchFamily="34" charset="0"/>
              </a:rPr>
              <a:t>includes </a:t>
            </a:r>
            <a:r>
              <a:rPr lang="en-US" sz="1900" dirty="0">
                <a:latin typeface="Calibri" pitchFamily="34" charset="0"/>
              </a:rPr>
              <a:t>a broad set of measures that provide a comprehensive evaluation of </a:t>
            </a:r>
            <a:r>
              <a:rPr lang="en-US" sz="1900" dirty="0" smtClean="0">
                <a:latin typeface="Calibri" pitchFamily="34" charset="0"/>
              </a:rPr>
              <a:t>the campus </a:t>
            </a:r>
            <a:r>
              <a:rPr lang="en-US" sz="1900" dirty="0">
                <a:latin typeface="Calibri" pitchFamily="34" charset="0"/>
              </a:rPr>
              <a:t>or district.</a:t>
            </a:r>
          </a:p>
        </p:txBody>
      </p:sp>
      <p:grpSp>
        <p:nvGrpSpPr>
          <p:cNvPr id="46" name="Group 5"/>
          <p:cNvGrpSpPr>
            <a:grpSpLocks/>
          </p:cNvGrpSpPr>
          <p:nvPr/>
        </p:nvGrpSpPr>
        <p:grpSpPr bwMode="auto">
          <a:xfrm>
            <a:off x="5137291" y="1669549"/>
            <a:ext cx="1555750" cy="1009650"/>
            <a:chOff x="2868830" y="39818"/>
            <a:chExt cx="1564393" cy="1009834"/>
          </a:xfrm>
        </p:grpSpPr>
        <p:sp>
          <p:nvSpPr>
            <p:cNvPr id="49" name="Oval 48"/>
            <p:cNvSpPr/>
            <p:nvPr/>
          </p:nvSpPr>
          <p:spPr>
            <a:xfrm>
              <a:off x="2868830" y="39818"/>
              <a:ext cx="1564393" cy="1009834"/>
            </a:xfrm>
            <a:prstGeom prst="ellipse">
              <a:avLst/>
            </a:prstGeom>
            <a:solidFill>
              <a:srgbClr val="CADAA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Oval 4"/>
            <p:cNvSpPr/>
            <p:nvPr/>
          </p:nvSpPr>
          <p:spPr>
            <a:xfrm>
              <a:off x="3097103" y="187482"/>
              <a:ext cx="1107846" cy="7145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Student Achievement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Index I</a:t>
              </a:r>
            </a:p>
          </p:txBody>
        </p:sp>
      </p:grpSp>
      <p:grpSp>
        <p:nvGrpSpPr>
          <p:cNvPr id="56" name="Group 15"/>
          <p:cNvGrpSpPr>
            <a:grpSpLocks/>
          </p:cNvGrpSpPr>
          <p:nvPr/>
        </p:nvGrpSpPr>
        <p:grpSpPr bwMode="auto">
          <a:xfrm>
            <a:off x="7158178" y="3172911"/>
            <a:ext cx="1554163" cy="1009650"/>
            <a:chOff x="4852490" y="1518986"/>
            <a:chExt cx="1554856" cy="1009834"/>
          </a:xfrm>
        </p:grpSpPr>
        <p:sp>
          <p:nvSpPr>
            <p:cNvPr id="57" name="Oval 56"/>
            <p:cNvSpPr/>
            <p:nvPr/>
          </p:nvSpPr>
          <p:spPr>
            <a:xfrm>
              <a:off x="4852490" y="1518986"/>
              <a:ext cx="1554856" cy="1009834"/>
            </a:xfrm>
            <a:prstGeom prst="ellipse">
              <a:avLst/>
            </a:prstGeom>
            <a:solidFill>
              <a:srgbClr val="729FD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Oval 4"/>
            <p:cNvSpPr/>
            <p:nvPr/>
          </p:nvSpPr>
          <p:spPr>
            <a:xfrm>
              <a:off x="4938253" y="1666651"/>
              <a:ext cx="1383330" cy="7145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Student Progress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Index 2</a:t>
              </a:r>
            </a:p>
          </p:txBody>
        </p:sp>
      </p:grpSp>
      <p:grpSp>
        <p:nvGrpSpPr>
          <p:cNvPr id="59" name="Group 24"/>
          <p:cNvGrpSpPr>
            <a:grpSpLocks/>
          </p:cNvGrpSpPr>
          <p:nvPr/>
        </p:nvGrpSpPr>
        <p:grpSpPr bwMode="auto">
          <a:xfrm>
            <a:off x="5161103" y="4738186"/>
            <a:ext cx="1554163" cy="1009650"/>
            <a:chOff x="2868830" y="2960627"/>
            <a:chExt cx="1555181" cy="1009834"/>
          </a:xfrm>
        </p:grpSpPr>
        <p:sp>
          <p:nvSpPr>
            <p:cNvPr id="60" name="Oval 59"/>
            <p:cNvSpPr/>
            <p:nvPr/>
          </p:nvSpPr>
          <p:spPr>
            <a:xfrm>
              <a:off x="2868830" y="2960627"/>
              <a:ext cx="1555181" cy="1009834"/>
            </a:xfrm>
            <a:prstGeom prst="ellipse">
              <a:avLst/>
            </a:prstGeom>
            <a:solidFill>
              <a:srgbClr val="927AA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Oval 4"/>
            <p:cNvSpPr/>
            <p:nvPr/>
          </p:nvSpPr>
          <p:spPr>
            <a:xfrm>
              <a:off x="3097580" y="3108292"/>
              <a:ext cx="1107213" cy="7145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Closing Performance Gaps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Index 3</a:t>
              </a:r>
            </a:p>
          </p:txBody>
        </p:sp>
      </p:grp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3038616" y="3163386"/>
            <a:ext cx="1554162" cy="1009650"/>
            <a:chOff x="677477" y="1519009"/>
            <a:chExt cx="1911475" cy="1009834"/>
          </a:xfrm>
        </p:grpSpPr>
        <p:sp>
          <p:nvSpPr>
            <p:cNvPr id="63" name="Oval 62"/>
            <p:cNvSpPr/>
            <p:nvPr/>
          </p:nvSpPr>
          <p:spPr>
            <a:xfrm>
              <a:off x="677477" y="1519009"/>
              <a:ext cx="1911475" cy="1009834"/>
            </a:xfrm>
            <a:prstGeom prst="ellipse">
              <a:avLst/>
            </a:prstGeom>
            <a:solidFill>
              <a:srgbClr val="CD736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Oval 4"/>
            <p:cNvSpPr/>
            <p:nvPr/>
          </p:nvSpPr>
          <p:spPr>
            <a:xfrm>
              <a:off x="931299" y="1666674"/>
              <a:ext cx="1409689" cy="7145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Postsecondary Readiness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Index 4</a:t>
              </a:r>
            </a:p>
          </p:txBody>
        </p:sp>
      </p:grpSp>
      <p:sp>
        <p:nvSpPr>
          <p:cNvPr id="65" name="Circular Arrow 64"/>
          <p:cNvSpPr/>
          <p:nvPr/>
        </p:nvSpPr>
        <p:spPr>
          <a:xfrm rot="1472403">
            <a:off x="6192978" y="2044199"/>
            <a:ext cx="1771650" cy="15367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534864"/>
              <a:gd name="adj5" fmla="val 12500"/>
            </a:avLst>
          </a:prstGeom>
          <a:solidFill>
            <a:srgbClr val="CAD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Circular Arrow 65"/>
          <p:cNvSpPr/>
          <p:nvPr/>
        </p:nvSpPr>
        <p:spPr>
          <a:xfrm rot="7341569">
            <a:off x="6269178" y="3507874"/>
            <a:ext cx="1771650" cy="15367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534864"/>
              <a:gd name="adj5" fmla="val 12500"/>
            </a:avLst>
          </a:prstGeom>
          <a:solidFill>
            <a:srgbClr val="729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Circular Arrow 66"/>
          <p:cNvSpPr/>
          <p:nvPr/>
        </p:nvSpPr>
        <p:spPr>
          <a:xfrm rot="11558473">
            <a:off x="4016516" y="3596774"/>
            <a:ext cx="1770062" cy="15367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534864"/>
              <a:gd name="adj5" fmla="val 12500"/>
            </a:avLst>
          </a:prstGeom>
          <a:solidFill>
            <a:srgbClr val="8B7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45"/>
          <p:cNvGrpSpPr>
            <a:grpSpLocks/>
          </p:cNvGrpSpPr>
          <p:nvPr/>
        </p:nvGrpSpPr>
        <p:grpSpPr bwMode="auto">
          <a:xfrm>
            <a:off x="4983303" y="3104649"/>
            <a:ext cx="1828800" cy="1152525"/>
            <a:chOff x="2686775" y="1456245"/>
            <a:chExt cx="1836670" cy="1151953"/>
          </a:xfrm>
        </p:grpSpPr>
        <p:sp>
          <p:nvSpPr>
            <p:cNvPr id="69" name="Oval 68"/>
            <p:cNvSpPr/>
            <p:nvPr/>
          </p:nvSpPr>
          <p:spPr>
            <a:xfrm>
              <a:off x="2686775" y="1456245"/>
              <a:ext cx="1836670" cy="115195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Oval 4"/>
            <p:cNvSpPr/>
            <p:nvPr/>
          </p:nvSpPr>
          <p:spPr>
            <a:xfrm>
              <a:off x="2968972" y="1624436"/>
              <a:ext cx="1363153" cy="8155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Accountability System</a:t>
              </a:r>
            </a:p>
          </p:txBody>
        </p:sp>
      </p:grpSp>
      <p:sp>
        <p:nvSpPr>
          <p:cNvPr id="71" name="Circular Arrow 70"/>
          <p:cNvSpPr/>
          <p:nvPr/>
        </p:nvSpPr>
        <p:spPr>
          <a:xfrm rot="17572792">
            <a:off x="3693460" y="2157705"/>
            <a:ext cx="1770062" cy="15367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534864"/>
              <a:gd name="adj5" fmla="val 12500"/>
            </a:avLst>
          </a:prstGeom>
          <a:solidFill>
            <a:srgbClr val="CD7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C4581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C45816"/>
    </a:folHlink>
  </a:clrScheme>
</a:themeOverride>
</file>

<file path=ppt/theme/themeOverride2.xml><?xml version="1.0" encoding="utf-8"?>
<a:themeOverride xmlns:a="http://schemas.openxmlformats.org/drawingml/2006/main">
  <a:clrScheme name="Custom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C45816"/>
    </a:folHlink>
  </a:clrScheme>
</a:themeOverride>
</file>

<file path=ppt/theme/themeOverride3.xml><?xml version="1.0" encoding="utf-8"?>
<a:themeOverride xmlns:a="http://schemas.openxmlformats.org/drawingml/2006/main">
  <a:clrScheme name="Custom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C4581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14653</TotalTime>
  <Words>4646</Words>
  <Application>Microsoft Office PowerPoint</Application>
  <PresentationFormat>On-screen Show (4:3)</PresentationFormat>
  <Paragraphs>1117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PowerPoint Presentation</vt:lpstr>
      <vt:lpstr>2013 Reporting Update</vt:lpstr>
      <vt:lpstr>2013 Reporting Update</vt:lpstr>
      <vt:lpstr>2013 Reporting Update</vt:lpstr>
      <vt:lpstr>2013 Reporting Update</vt:lpstr>
      <vt:lpstr>Accountability Goals</vt:lpstr>
      <vt:lpstr>2014 Accountability Development Timeline</vt:lpstr>
      <vt:lpstr>2014 Accountability Development Timeline</vt:lpstr>
      <vt:lpstr>Performance Index Framework</vt:lpstr>
      <vt:lpstr>Index 1: Student Achievement</vt:lpstr>
      <vt:lpstr>Index 1: Student Achievement</vt:lpstr>
      <vt:lpstr>Index 1: Student Achievement</vt:lpstr>
      <vt:lpstr>Index 2: Student Progress</vt:lpstr>
      <vt:lpstr>Index 2: Student Progress</vt:lpstr>
      <vt:lpstr>Index 2: Student Progress</vt:lpstr>
      <vt:lpstr>Index 2: Student Progress</vt:lpstr>
      <vt:lpstr>Index 3: Closing Performance Gaps</vt:lpstr>
      <vt:lpstr>Index 3: Closing Performance Gaps</vt:lpstr>
      <vt:lpstr>Index 3: Closing Performance Gaps</vt:lpstr>
      <vt:lpstr>PowerPoint Presentation</vt:lpstr>
      <vt:lpstr>Index 4: Postsecondary Readiness</vt:lpstr>
      <vt:lpstr>Index 4: Postsecondary Readiness</vt:lpstr>
      <vt:lpstr>Index 4: Postsecondary Readiness</vt:lpstr>
      <vt:lpstr>Index 4: Postsecondary Readiness</vt:lpstr>
      <vt:lpstr>Index 4: Postsecondary Readiness</vt:lpstr>
      <vt:lpstr> 2014 Accountability Rating Labels </vt:lpstr>
      <vt:lpstr>2013 and 2014 Index Targets                     for Non-AEA Campuses and Districts</vt:lpstr>
      <vt:lpstr>2013 and 2014 Index Targets                             for AEA Campuses and Charters</vt:lpstr>
      <vt:lpstr>Distinction Designations</vt:lpstr>
      <vt:lpstr>Distinction Designations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Legislative Changes - 83rd Texas Legislature</vt:lpstr>
      <vt:lpstr>System Safeguards</vt:lpstr>
      <vt:lpstr>System Safeguards</vt:lpstr>
      <vt:lpstr>System Safeguards</vt:lpstr>
      <vt:lpstr>Overview of Federal Accountability</vt:lpstr>
      <vt:lpstr>Overview of Federal Accountability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dhernand</dc:creator>
  <cp:lastModifiedBy>Ty Duncan</cp:lastModifiedBy>
  <cp:revision>2599</cp:revision>
  <cp:lastPrinted>2012-05-18T20:13:36Z</cp:lastPrinted>
  <dcterms:created xsi:type="dcterms:W3CDTF">2014-02-18T16:40:14Z</dcterms:created>
  <dcterms:modified xsi:type="dcterms:W3CDTF">2014-02-19T19:22:56Z</dcterms:modified>
</cp:coreProperties>
</file>