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83" r:id="rId3"/>
    <p:sldId id="287" r:id="rId4"/>
    <p:sldId id="284" r:id="rId5"/>
    <p:sldId id="286" r:id="rId6"/>
    <p:sldId id="296" r:id="rId7"/>
    <p:sldId id="310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  <p:sldId id="269" r:id="rId17"/>
    <p:sldId id="268" r:id="rId18"/>
    <p:sldId id="270" r:id="rId19"/>
    <p:sldId id="271" r:id="rId20"/>
    <p:sldId id="272" r:id="rId21"/>
    <p:sldId id="289" r:id="rId22"/>
    <p:sldId id="274" r:id="rId23"/>
    <p:sldId id="275" r:id="rId24"/>
    <p:sldId id="290" r:id="rId25"/>
    <p:sldId id="291" r:id="rId26"/>
    <p:sldId id="278" r:id="rId27"/>
    <p:sldId id="292" r:id="rId28"/>
    <p:sldId id="293" r:id="rId29"/>
    <p:sldId id="279" r:id="rId30"/>
    <p:sldId id="280" r:id="rId31"/>
    <p:sldId id="294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282" r:id="rId40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45981-3DA0-4E35-9860-E61BCF0492E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2B7A8-6071-4B31-8DF3-8FFED502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9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4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8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5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4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2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3D9D-9214-47DE-B89A-FD5873956C80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4518-E31E-42EC-997B-C39BD56C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Ruben.garcia@twc.state.tx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Texas Consumer Resource for Education and Workforce Statistics</a:t>
            </a: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Ruben B. Garcia</a:t>
            </a:r>
          </a:p>
          <a:p>
            <a:r>
              <a:rPr lang="en-US" sz="2400" dirty="0" smtClean="0"/>
              <a:t>Texas Workforce Commission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48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162" r="28337" b="26443"/>
          <a:stretch/>
        </p:blipFill>
        <p:spPr bwMode="auto">
          <a:xfrm>
            <a:off x="20973" y="899719"/>
            <a:ext cx="9071295" cy="4914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0" y="3047999"/>
            <a:ext cx="3124199" cy="457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29000" y="3657600"/>
            <a:ext cx="381000" cy="1295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269" r="28139" b="26570"/>
          <a:stretch/>
        </p:blipFill>
        <p:spPr bwMode="auto">
          <a:xfrm>
            <a:off x="-55001" y="1143000"/>
            <a:ext cx="9218523" cy="4962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2895600" y="4648200"/>
            <a:ext cx="3124199" cy="457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54260" y="5410200"/>
            <a:ext cx="381317" cy="5886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5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106" r="28830" b="10250"/>
          <a:stretch/>
        </p:blipFill>
        <p:spPr bwMode="auto">
          <a:xfrm>
            <a:off x="14120" y="152400"/>
            <a:ext cx="9129880" cy="6237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295400" y="1056328"/>
            <a:ext cx="3124199" cy="457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62000" y="1981200"/>
            <a:ext cx="381317" cy="5886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106" r="28830" b="10250"/>
          <a:stretch/>
        </p:blipFill>
        <p:spPr bwMode="auto">
          <a:xfrm>
            <a:off x="14120" y="152400"/>
            <a:ext cx="9129880" cy="6237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295400" y="1056328"/>
            <a:ext cx="3124199" cy="457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6842" y="2286000"/>
            <a:ext cx="838358" cy="45720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9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106" r="28830" b="10250"/>
          <a:stretch/>
        </p:blipFill>
        <p:spPr bwMode="auto">
          <a:xfrm>
            <a:off x="14120" y="152400"/>
            <a:ext cx="9129880" cy="6237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295400" y="1056328"/>
            <a:ext cx="3124199" cy="457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53200" y="2438400"/>
            <a:ext cx="838358" cy="45720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7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106" r="28830" b="10250"/>
          <a:stretch/>
        </p:blipFill>
        <p:spPr bwMode="auto">
          <a:xfrm>
            <a:off x="14120" y="152400"/>
            <a:ext cx="9129880" cy="6237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295400" y="1056328"/>
            <a:ext cx="3124199" cy="457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495800" y="1905000"/>
            <a:ext cx="381317" cy="5886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335" t="9052" r="22190" b="35168"/>
          <a:stretch/>
        </p:blipFill>
        <p:spPr bwMode="auto">
          <a:xfrm>
            <a:off x="533400" y="914400"/>
            <a:ext cx="8279732" cy="4930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60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106" r="28830" b="10250"/>
          <a:stretch/>
        </p:blipFill>
        <p:spPr bwMode="auto">
          <a:xfrm>
            <a:off x="14120" y="152400"/>
            <a:ext cx="9129880" cy="6237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295400" y="1056328"/>
            <a:ext cx="3124199" cy="457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953000" y="4724400"/>
            <a:ext cx="381317" cy="588659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14083" y="5943600"/>
            <a:ext cx="381317" cy="5886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4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942" r="28370" b="10249"/>
          <a:stretch/>
        </p:blipFill>
        <p:spPr bwMode="auto">
          <a:xfrm>
            <a:off x="0" y="533400"/>
            <a:ext cx="9188890" cy="6250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228600" y="1447800"/>
            <a:ext cx="3124199" cy="457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106" r="28830" b="10250"/>
          <a:stretch/>
        </p:blipFill>
        <p:spPr bwMode="auto">
          <a:xfrm>
            <a:off x="14120" y="152400"/>
            <a:ext cx="9129880" cy="6237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295400" y="1056328"/>
            <a:ext cx="3124199" cy="457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30612" y="5834602"/>
            <a:ext cx="381317" cy="5886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Objectives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</a:t>
            </a:r>
            <a:r>
              <a:rPr lang="en-US" dirty="0" smtClean="0"/>
              <a:t>history of consumer reports in Texas</a:t>
            </a:r>
          </a:p>
          <a:p>
            <a:r>
              <a:rPr lang="en-US" dirty="0" smtClean="0"/>
              <a:t>Impetus in building TX CREWS</a:t>
            </a:r>
          </a:p>
          <a:p>
            <a:r>
              <a:rPr lang="en-US" dirty="0" smtClean="0"/>
              <a:t>Demonstration </a:t>
            </a:r>
            <a:r>
              <a:rPr lang="en-US" dirty="0" smtClean="0"/>
              <a:t>of TX CREWS</a:t>
            </a:r>
          </a:p>
          <a:p>
            <a:r>
              <a:rPr lang="en-US" dirty="0" smtClean="0"/>
              <a:t>Show new ISD-level reports on Texas P-16 Public Education Information Resource (TPEIR)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6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165" r="29093"/>
          <a:stretch/>
        </p:blipFill>
        <p:spPr bwMode="auto">
          <a:xfrm>
            <a:off x="0" y="521234"/>
            <a:ext cx="9096142" cy="7025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228599" y="1447800"/>
            <a:ext cx="2209801" cy="457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38200" y="2057400"/>
            <a:ext cx="381317" cy="5886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9135216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219200" y="3733800"/>
            <a:ext cx="6858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52400" y="1066800"/>
            <a:ext cx="1981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74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527" t="9105" r="19823" b="10468"/>
          <a:stretch/>
        </p:blipFill>
        <p:spPr bwMode="auto">
          <a:xfrm>
            <a:off x="609600" y="228600"/>
            <a:ext cx="7780346" cy="6220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82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691" t="9161" r="20217" b="8068"/>
          <a:stretch/>
        </p:blipFill>
        <p:spPr bwMode="auto">
          <a:xfrm>
            <a:off x="609600" y="456242"/>
            <a:ext cx="7708764" cy="640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83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91440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86000" y="1888921"/>
            <a:ext cx="2209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791200" y="1888921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91440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362200" y="3331762"/>
            <a:ext cx="1905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257800" y="3331762"/>
            <a:ext cx="2514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165" r="24819" b="2073"/>
          <a:stretch/>
        </p:blipFill>
        <p:spPr bwMode="auto">
          <a:xfrm>
            <a:off x="-76200" y="151755"/>
            <a:ext cx="9220200" cy="6865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2743200" y="5257800"/>
            <a:ext cx="2971800" cy="457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324099" y="1066800"/>
            <a:ext cx="2209801" cy="457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143999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1295400"/>
            <a:ext cx="1905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9143999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84477" y="3657600"/>
            <a:ext cx="3352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858000" y="3505200"/>
            <a:ext cx="8382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846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391" r="27614" b="23841"/>
          <a:stretch/>
        </p:blipFill>
        <p:spPr bwMode="auto">
          <a:xfrm>
            <a:off x="-78945" y="914400"/>
            <a:ext cx="9285872" cy="5164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6248400" y="1828800"/>
            <a:ext cx="1447800" cy="228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77000" y="2590800"/>
            <a:ext cx="1524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6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352550"/>
            <a:ext cx="4305300" cy="415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2204906"/>
            <a:ext cx="306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onsumer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eport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2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269" r="27022" b="26331"/>
          <a:stretch/>
        </p:blipFill>
        <p:spPr bwMode="auto">
          <a:xfrm>
            <a:off x="1" y="457200"/>
            <a:ext cx="9144000" cy="4980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6324600" y="2511764"/>
            <a:ext cx="1447800" cy="30763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324600" y="3301791"/>
            <a:ext cx="1524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3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1440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07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3521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019800" y="2286000"/>
            <a:ext cx="243840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690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1"/>
            <a:ext cx="913521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096000" y="2667000"/>
            <a:ext cx="19812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7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1"/>
            <a:ext cx="913521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9600" y="4191000"/>
            <a:ext cx="1066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962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91440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67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1"/>
            <a:ext cx="91440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522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" y="838201"/>
            <a:ext cx="9146097" cy="49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440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315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Ruben B. Garcia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Ruben.garcia@twc.state.tx.us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(512) 936-3112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DECIDE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CD version May 1998</a:t>
            </a:r>
          </a:p>
          <a:p>
            <a:r>
              <a:rPr lang="en-US" dirty="0" smtClean="0"/>
              <a:t>Live online July 1, 1999</a:t>
            </a:r>
          </a:p>
          <a:p>
            <a:r>
              <a:rPr lang="en-US" dirty="0" smtClean="0"/>
              <a:t>1999 US Dept. of Labor Jett-Con Award</a:t>
            </a:r>
          </a:p>
          <a:p>
            <a:pPr lvl="1"/>
            <a:r>
              <a:rPr lang="en-US" dirty="0" smtClean="0"/>
              <a:t>Texas 1</a:t>
            </a:r>
            <a:r>
              <a:rPr lang="en-US" baseline="30000" dirty="0" smtClean="0"/>
              <a:t>st</a:t>
            </a:r>
            <a:r>
              <a:rPr lang="en-US" dirty="0" smtClean="0"/>
              <a:t> in the nation to have a consumer report</a:t>
            </a:r>
          </a:p>
          <a:p>
            <a:pPr lvl="1"/>
            <a:r>
              <a:rPr lang="en-US" altLang="en-US" dirty="0" smtClean="0"/>
              <a:t>Connecticut</a:t>
            </a:r>
            <a:endParaRPr lang="en-US" altLang="en-US" dirty="0"/>
          </a:p>
          <a:p>
            <a:pPr lvl="1"/>
            <a:r>
              <a:rPr lang="en-US" altLang="en-US" dirty="0"/>
              <a:t>Maryland</a:t>
            </a:r>
          </a:p>
          <a:p>
            <a:pPr lvl="1"/>
            <a:r>
              <a:rPr lang="en-US" altLang="en-US" dirty="0"/>
              <a:t>Massachusetts</a:t>
            </a:r>
          </a:p>
          <a:p>
            <a:pPr lvl="1"/>
            <a:r>
              <a:rPr lang="en-US" altLang="en-US" dirty="0"/>
              <a:t>Wisconsin</a:t>
            </a:r>
          </a:p>
          <a:p>
            <a:pPr lvl="1"/>
            <a:r>
              <a:rPr lang="en-US" altLang="en-US" dirty="0"/>
              <a:t>Iowa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1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TX CREWS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Funded by the US Dept. of Labor through the Workforce Data Quality Initiative</a:t>
            </a:r>
          </a:p>
          <a:p>
            <a:r>
              <a:rPr lang="en-US" dirty="0" smtClean="0"/>
              <a:t>HB 1296 (Alvarado) --</a:t>
            </a:r>
            <a:r>
              <a:rPr lang="en-US" u="sng" dirty="0"/>
              <a:t>  compare each institution of higher education with other institutions regarding:</a:t>
            </a:r>
            <a:endParaRPr lang="en-US" dirty="0"/>
          </a:p>
          <a:p>
            <a:pPr lvl="1"/>
            <a:r>
              <a:rPr lang="en-US" u="sng" dirty="0"/>
              <a:t>(A)  the relative cost of tuition;</a:t>
            </a:r>
            <a:endParaRPr lang="en-US" dirty="0"/>
          </a:p>
          <a:p>
            <a:pPr lvl="1"/>
            <a:r>
              <a:rPr lang="en-US" u="sng" dirty="0"/>
              <a:t>(B)  the retention rate of students;</a:t>
            </a:r>
            <a:endParaRPr lang="en-US" dirty="0"/>
          </a:p>
          <a:p>
            <a:pPr lvl="1"/>
            <a:r>
              <a:rPr lang="en-US" u="sng" dirty="0"/>
              <a:t>(C)  the graduation rate of students;</a:t>
            </a:r>
            <a:endParaRPr lang="en-US" dirty="0"/>
          </a:p>
          <a:p>
            <a:pPr lvl="1"/>
            <a:r>
              <a:rPr lang="en-US" u="sng" dirty="0"/>
              <a:t>(D)  the average student debt;</a:t>
            </a:r>
            <a:endParaRPr lang="en-US" dirty="0"/>
          </a:p>
          <a:p>
            <a:pPr lvl="1"/>
            <a:r>
              <a:rPr lang="en-US" u="sng" dirty="0"/>
              <a:t>(E)  the loan repayment rate of students; and</a:t>
            </a:r>
            <a:endParaRPr lang="en-US" dirty="0"/>
          </a:p>
          <a:p>
            <a:pPr lvl="1"/>
            <a:r>
              <a:rPr lang="en-US" u="sng" dirty="0"/>
              <a:t>(F)  the employment rate of students;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133600"/>
            <a:ext cx="6631495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http://www.thecb.state.tx.us/apps/txcrews/</a:t>
            </a:r>
          </a:p>
        </p:txBody>
      </p:sp>
    </p:spTree>
    <p:extLst>
      <p:ext uri="{BB962C8B-B14F-4D97-AF65-F5344CB8AC3E}">
        <p14:creationId xmlns:p14="http://schemas.microsoft.com/office/powerpoint/2010/main" val="92081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219200" y="3048000"/>
            <a:ext cx="2438400" cy="1178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6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391" r="27614" b="23841"/>
          <a:stretch/>
        </p:blipFill>
        <p:spPr bwMode="auto">
          <a:xfrm>
            <a:off x="-34954" y="914400"/>
            <a:ext cx="9178954" cy="5104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0" y="1828800"/>
            <a:ext cx="1447800" cy="228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1943100"/>
            <a:ext cx="609600" cy="4191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391" r="27614" b="23841"/>
          <a:stretch/>
        </p:blipFill>
        <p:spPr bwMode="auto">
          <a:xfrm>
            <a:off x="0" y="958303"/>
            <a:ext cx="9144000" cy="5085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2819400" y="1828800"/>
            <a:ext cx="1447800" cy="228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029200" y="2209800"/>
            <a:ext cx="609600" cy="4191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122</Words>
  <Application>Microsoft Office PowerPoint</Application>
  <PresentationFormat>On-screen Show (4:3)</PresentationFormat>
  <Paragraphs>35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Texas Consumer Resource for Education and Workforce Statistics</vt:lpstr>
      <vt:lpstr>Objectives</vt:lpstr>
      <vt:lpstr>PowerPoint Presentation</vt:lpstr>
      <vt:lpstr>DECIDE</vt:lpstr>
      <vt:lpstr>TX CREWS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THECB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Consumer</dc:title>
  <dc:creator>borcomanga</dc:creator>
  <cp:lastModifiedBy>garcirub</cp:lastModifiedBy>
  <cp:revision>80</cp:revision>
  <cp:lastPrinted>2014-10-06T14:07:31Z</cp:lastPrinted>
  <dcterms:created xsi:type="dcterms:W3CDTF">2014-01-10T19:21:35Z</dcterms:created>
  <dcterms:modified xsi:type="dcterms:W3CDTF">2014-10-06T14:12:30Z</dcterms:modified>
</cp:coreProperties>
</file>