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8"/>
  </p:notesMasterIdLst>
  <p:handoutMasterIdLst>
    <p:handoutMasterId r:id="rId29"/>
  </p:handoutMasterIdLst>
  <p:sldIdLst>
    <p:sldId id="256" r:id="rId2"/>
    <p:sldId id="936" r:id="rId3"/>
    <p:sldId id="933" r:id="rId4"/>
    <p:sldId id="939" r:id="rId5"/>
    <p:sldId id="880" r:id="rId6"/>
    <p:sldId id="823" r:id="rId7"/>
    <p:sldId id="900" r:id="rId8"/>
    <p:sldId id="710" r:id="rId9"/>
    <p:sldId id="911" r:id="rId10"/>
    <p:sldId id="824" r:id="rId11"/>
    <p:sldId id="874" r:id="rId12"/>
    <p:sldId id="861" r:id="rId13"/>
    <p:sldId id="938" r:id="rId14"/>
    <p:sldId id="811" r:id="rId15"/>
    <p:sldId id="866" r:id="rId16"/>
    <p:sldId id="821" r:id="rId17"/>
    <p:sldId id="910" r:id="rId18"/>
    <p:sldId id="912" r:id="rId19"/>
    <p:sldId id="937" r:id="rId20"/>
    <p:sldId id="908" r:id="rId21"/>
    <p:sldId id="940" r:id="rId22"/>
    <p:sldId id="918" r:id="rId23"/>
    <p:sldId id="919" r:id="rId24"/>
    <p:sldId id="921" r:id="rId25"/>
    <p:sldId id="924" r:id="rId26"/>
    <p:sldId id="925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B9DBF9"/>
    <a:srgbClr val="E8BEBA"/>
    <a:srgbClr val="CD736B"/>
    <a:srgbClr val="0F6FC6"/>
    <a:srgbClr val="4D4D4D"/>
    <a:srgbClr val="CC9900"/>
    <a:srgbClr val="D0DFA1"/>
    <a:srgbClr val="FFC1C1"/>
    <a:srgbClr val="DCDCDC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98818" autoAdjust="0"/>
  </p:normalViewPr>
  <p:slideViewPr>
    <p:cSldViewPr snapToGrid="0">
      <p:cViewPr>
        <p:scale>
          <a:sx n="60" d="100"/>
          <a:sy n="60" d="100"/>
        </p:scale>
        <p:origin x="-2064" y="-595"/>
      </p:cViewPr>
      <p:guideLst>
        <p:guide orient="horz" pos="1051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120" y="-7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January 22, 2014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687" y="1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687" y="8829054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1E82EBD8-9003-4FD7-899A-20AAC1AAF4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777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January 22, 2014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687" y="1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8" tIns="45915" rIns="91828" bIns="4591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0" y="4414530"/>
            <a:ext cx="5608561" cy="4185063"/>
          </a:xfrm>
          <a:prstGeom prst="rect">
            <a:avLst/>
          </a:prstGeom>
        </p:spPr>
        <p:txBody>
          <a:bodyPr vert="horz" lIns="91828" tIns="45915" rIns="91828" bIns="459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687" y="8829054"/>
            <a:ext cx="3039517" cy="465242"/>
          </a:xfrm>
          <a:prstGeom prst="rect">
            <a:avLst/>
          </a:prstGeom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1E127987-C517-48A3-B3EC-51C82A56A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482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127987-C517-48A3-B3EC-51C82A56A4E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22, 2014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27987-C517-48A3-B3EC-51C82A56A4E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6EE5F9-655A-480D-BBD4-560CBCE88337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A5954A-F694-4B6D-A5D4-39EA9E86FB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4D75-18BF-48B0-BA72-37E2C4D844C3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8F7E-C894-4DA0-ADA2-F19344A08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F94F-6B37-4780-9CCB-E51240C66F17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0E3F-C7DD-4335-BD95-77F9A3265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EB96-4DD5-42AB-AFBE-D5060254890F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947F-CDD7-46B2-8247-20C8639AE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4CF5-6950-4362-8E1F-3008BE415270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055EBC4C-84E9-4C4D-91A5-55B9EC83E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67E6-D5B2-47B5-B701-8000A0E0E9C0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372C-6266-4840-B316-894A26E1F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955D-E019-42BD-9BF5-90BA09F2587B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1235-065D-4FCF-B927-565503E84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1EF8-3F55-4C79-9676-CB61281A3BCE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8513-AF01-4DA2-94D6-EB7E04227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279C-77BA-4C93-A161-03E66A8C6FF6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97E4-EBE8-438B-AC3E-A33233E46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9E0A-ADB6-4E39-999C-C52C474ABCD5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411859F8-94DE-48E3-8D21-B463A9AC2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charset="0"/>
                <a:ea typeface="Arial" charset="0"/>
              </a:defRPr>
            </a:lvl1pPr>
          </a:lstStyle>
          <a:p>
            <a:pPr>
              <a:defRPr/>
            </a:pPr>
            <a:fld id="{567E5E2A-E054-4412-B588-1F1A7EC3D796}" type="datetime1">
              <a:rPr lang="en-US"/>
              <a:pPr>
                <a:defRPr/>
              </a:pPr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  <a:ea typeface="Arial" charset="0"/>
              </a:defRPr>
            </a:lvl1pPr>
          </a:lstStyle>
          <a:p>
            <a:pPr>
              <a:defRPr/>
            </a:pPr>
            <a:fld id="{3B7C5ACD-BD9D-48C4-9A70-77D8F191E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3" r:id="rId1"/>
    <p:sldLayoutId id="2147486144" r:id="rId2"/>
    <p:sldLayoutId id="2147486145" r:id="rId3"/>
    <p:sldLayoutId id="2147486146" r:id="rId4"/>
    <p:sldLayoutId id="2147486147" r:id="rId5"/>
    <p:sldLayoutId id="2147486140" r:id="rId6"/>
    <p:sldLayoutId id="2147486148" r:id="rId7"/>
    <p:sldLayoutId id="2147486141" r:id="rId8"/>
    <p:sldLayoutId id="2147486149" r:id="rId9"/>
    <p:sldLayoutId id="2147486142" r:id="rId10"/>
    <p:sldLayoutId id="21474861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sc17.net/default.aspx?name=blog.instructionalleader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1644650" y="4765675"/>
            <a:ext cx="7285038" cy="83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900"/>
              </a:lnSpc>
            </a:pPr>
            <a:r>
              <a:rPr lang="en-US" sz="2600" b="1" dirty="0" smtClean="0">
                <a:solidFill>
                  <a:schemeClr val="bg2"/>
                </a:solidFill>
                <a:latin typeface="Goudy Old Style" pitchFamily="18" charset="0"/>
              </a:rPr>
              <a:t>TASSP Spring 2014</a:t>
            </a:r>
            <a:endParaRPr lang="en-US" sz="2600" b="1" dirty="0" smtClean="0">
              <a:solidFill>
                <a:srgbClr val="4FCEFF"/>
              </a:solidFill>
              <a:latin typeface="Goudy Old Style" pitchFamily="18" charset="0"/>
            </a:endParaRPr>
          </a:p>
          <a:p>
            <a:pPr>
              <a:lnSpc>
                <a:spcPts val="2900"/>
              </a:lnSpc>
            </a:pPr>
            <a:endParaRPr lang="en-US" sz="2800" b="1" dirty="0">
              <a:solidFill>
                <a:srgbClr val="4FCEFF"/>
              </a:solidFill>
              <a:latin typeface="Goudy Old Style" pitchFamily="18" charset="0"/>
            </a:endParaRP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522514" y="3854773"/>
            <a:ext cx="8145917" cy="7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800" b="1" dirty="0" smtClean="0">
                <a:solidFill>
                  <a:srgbClr val="0B5395"/>
                </a:solidFill>
                <a:latin typeface="Goudy Old Style" pitchFamily="18" charset="0"/>
              </a:rPr>
              <a:t>Tori Mitchell, ESC 17 Specialist</a:t>
            </a:r>
          </a:p>
          <a:p>
            <a:pPr algn="ctr">
              <a:lnSpc>
                <a:spcPts val="2600"/>
              </a:lnSpc>
            </a:pPr>
            <a:r>
              <a:rPr lang="en-US" sz="2800" b="1" dirty="0" smtClean="0">
                <a:solidFill>
                  <a:srgbClr val="0B5395"/>
                </a:solidFill>
                <a:latin typeface="Goudy Old Style" pitchFamily="18" charset="0"/>
              </a:rPr>
              <a:t>Ty Duncan, ESC 17 Coordinator</a:t>
            </a:r>
            <a:endParaRPr lang="en-US" sz="2800" b="1" dirty="0">
              <a:solidFill>
                <a:srgbClr val="0B5395"/>
              </a:solidFill>
              <a:latin typeface="Goudy Old Style" pitchFamily="18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014072" y="1951465"/>
            <a:ext cx="7162800" cy="311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59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Goudy Old Style" pitchFamily="18" charset="0"/>
              </a:rPr>
              <a:t>Overview of </a:t>
            </a:r>
          </a:p>
          <a:p>
            <a:pPr algn="ctr">
              <a:lnSpc>
                <a:spcPts val="59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Goudy Old Style" pitchFamily="18" charset="0"/>
              </a:rPr>
              <a:t>2014 Accountability</a:t>
            </a:r>
            <a:endParaRPr lang="en-US" sz="5400" b="1" dirty="0" smtClean="0">
              <a:latin typeface="Goudy Old Style" pitchFamily="18" charset="0"/>
            </a:endParaRPr>
          </a:p>
          <a:p>
            <a:pPr>
              <a:lnSpc>
                <a:spcPts val="5900"/>
              </a:lnSpc>
            </a:pPr>
            <a:endParaRPr lang="en-US" sz="3000" b="1" dirty="0" smtClean="0">
              <a:solidFill>
                <a:srgbClr val="002060"/>
              </a:solidFill>
              <a:latin typeface="Goudy Old Style" pitchFamily="18" charset="0"/>
            </a:endParaRPr>
          </a:p>
          <a:p>
            <a:pPr>
              <a:lnSpc>
                <a:spcPts val="5900"/>
              </a:lnSpc>
            </a:pPr>
            <a:endParaRPr lang="en-US" sz="3000" b="1" dirty="0">
              <a:solidFill>
                <a:srgbClr val="002060"/>
              </a:solidFill>
              <a:latin typeface="Goudy Old Style" pitchFamily="18" charset="0"/>
            </a:endParaRPr>
          </a:p>
        </p:txBody>
      </p:sp>
      <p:pic>
        <p:nvPicPr>
          <p:cNvPr id="2050" name="Picture 2" descr="http://secure.esc17.net/images/reg17teal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83" y="195987"/>
            <a:ext cx="3290784" cy="156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3143" y="5953081"/>
            <a:ext cx="83602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www.esc17.net/default.aspx?name=blog.instructionalleaders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95335" y="2155380"/>
          <a:ext cx="8192296" cy="2976486"/>
        </p:xfrm>
        <a:graphic>
          <a:graphicData uri="http://schemas.openxmlformats.org/drawingml/2006/table">
            <a:tbl>
              <a:tblPr/>
              <a:tblGrid>
                <a:gridCol w="1648086"/>
                <a:gridCol w="608960"/>
                <a:gridCol w="482470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</a:tblGrid>
              <a:tr h="527517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Weighted Progress Rate</a:t>
                      </a:r>
                      <a:endParaRPr lang="en-US" sz="1150" b="1" strike="noStrike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African Amer.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Amer. Indian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Asian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Pacific Islander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White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Two or </a:t>
                      </a: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Races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ELL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Special Ed.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Example Calculation for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 Progress</a:t>
                      </a:r>
                      <a:endParaRPr lang="en-US" sz="115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Number 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of Tests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en-US" sz="1150" b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Performance Results: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Met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or</a:t>
                      </a:r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Exceeded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b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1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</a:t>
                      </a:r>
                      <a:r>
                        <a:rPr lang="en-US" sz="1150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strike="noStrike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67%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Exceeded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strike="no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75%</a:t>
                      </a: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17%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Weighted </a:t>
                      </a:r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Rate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175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84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479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7D530E-5E3D-4C3E-9260-598E0145667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9940" name="Text Placeholder 5"/>
          <p:cNvSpPr txBox="1">
            <a:spLocks/>
          </p:cNvSpPr>
          <p:nvPr/>
        </p:nvSpPr>
        <p:spPr bwMode="auto">
          <a:xfrm>
            <a:off x="685800" y="1600200"/>
            <a:ext cx="8189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Index </a:t>
            </a:r>
            <a:r>
              <a:rPr lang="en-US" sz="1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2: 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2013 Construction – Table 1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83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3575" y="2163763"/>
          <a:ext cx="8192296" cy="2942562"/>
        </p:xfrm>
        <a:graphic>
          <a:graphicData uri="http://schemas.openxmlformats.org/drawingml/2006/table">
            <a:tbl>
              <a:tblPr/>
              <a:tblGrid>
                <a:gridCol w="1648086"/>
                <a:gridCol w="636255"/>
                <a:gridCol w="455175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  <a:gridCol w="545278"/>
              </a:tblGrid>
              <a:tr h="527517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Weighted Progress Rate </a:t>
                      </a:r>
                      <a:endParaRPr lang="en-US" sz="1150" b="1" strike="noStrike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 Students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African Amer.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Amer. Indian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Asian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Hispanic</a:t>
                      </a:r>
                    </a:p>
                  </a:txBody>
                  <a:tcPr marL="0" marR="0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Pacific Islander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White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Two or </a:t>
                      </a: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More</a:t>
                      </a:r>
                      <a:r>
                        <a:rPr lang="en-US" sz="115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Races</a:t>
                      </a:r>
                      <a:endParaRPr lang="en-US" sz="115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ELL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Special Ed.</a:t>
                      </a:r>
                    </a:p>
                  </a:txBody>
                  <a:tcPr marL="21244" marR="21244" marT="42489" marB="424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</a:p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</a:t>
                      </a:r>
                      <a:r>
                        <a:rPr lang="en-US" sz="115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="1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b="1" strike="sng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120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175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84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479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800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</a:t>
                      </a:r>
                      <a:r>
                        <a:rPr lang="en-US" sz="115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="1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Progress</a:t>
                      </a:r>
                      <a:endParaRPr lang="en-US" sz="1150" b="1" strike="sng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98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160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493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Writing</a:t>
                      </a:r>
                      <a:endParaRPr lang="en-US" sz="115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</a:t>
                      </a:r>
                      <a:r>
                        <a:rPr lang="en-US" sz="115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Progress</a:t>
                      </a:r>
                      <a:endParaRPr lang="en-US" sz="1150" b="1" strike="sngStrike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244" marR="2124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310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400</a:t>
                      </a: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 gridSpan="11"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1282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09">
                <a:tc gridSpan="11">
                  <a:txBody>
                    <a:bodyPr/>
                    <a:lstStyle/>
                    <a:p>
                      <a:pPr marL="60325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 </a:t>
                      </a: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Score </a:t>
                      </a: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(total points divided by maximum points)</a:t>
                      </a:r>
                    </a:p>
                  </a:txBody>
                  <a:tcPr marL="10256" marR="1025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64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117" marR="7911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7D530E-5E3D-4C3E-9260-598E0145667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9940" name="Text Placeholder 5"/>
          <p:cNvSpPr txBox="1">
            <a:spLocks/>
          </p:cNvSpPr>
          <p:nvPr/>
        </p:nvSpPr>
        <p:spPr bwMode="auto">
          <a:xfrm>
            <a:off x="685800" y="1600200"/>
            <a:ext cx="8189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Index </a:t>
            </a:r>
            <a:r>
              <a:rPr lang="en-US" sz="19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2: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 2013 Construction – Table 2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83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035008B-F490-4FBF-AF1B-4241EF2A6B9C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3012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927AAD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3: Closing Performance Gaps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501560" y="2252550"/>
            <a:ext cx="4114800" cy="42052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ctr">
              <a:buClr>
                <a:srgbClr val="C45816"/>
              </a:buClr>
              <a:buSzPct val="150000"/>
              <a:defRPr/>
            </a:pPr>
            <a:r>
              <a:rPr lang="en-US" sz="1200" b="1" dirty="0">
                <a:latin typeface="Calibri" pitchFamily="34" charset="0"/>
              </a:rPr>
              <a:t>2013</a:t>
            </a:r>
            <a:endParaRPr lang="en-US" sz="800" b="1" dirty="0">
              <a:latin typeface="Calibri" pitchFamily="34" charset="0"/>
            </a:endParaRPr>
          </a:p>
          <a:p>
            <a:pPr marL="347663" indent="-347663" algn="ctr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</a:endParaRPr>
          </a:p>
          <a:p>
            <a:pPr marL="3429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Points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based on STAAR performance:</a:t>
            </a:r>
          </a:p>
          <a:p>
            <a:pPr marL="342900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Phase-in 1 Level II satisfactory performance: 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One point for each percent of tests at the Phase-in 1 Level II satisfactory performance standard.</a:t>
            </a: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</a:endParaRP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By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Subject Area: 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Reading, Mathematics, Writing, Science, and Social Studies.</a:t>
            </a:r>
          </a:p>
          <a:p>
            <a:pPr marL="342900" lvl="1" indent="-228600"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Student Groups:</a:t>
            </a:r>
          </a:p>
          <a:p>
            <a:pPr marL="3429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Economically Disadvantaged</a:t>
            </a: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Lowest Performing Race/Ethnicity: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The two lowest performing race/ethnicity student groups on the campus or within the district, based on 2012 assessment results.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685800" y="1600200"/>
            <a:ext cx="8229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5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Index 3: </a:t>
            </a:r>
            <a:r>
              <a:rPr lang="en-US" sz="1500" b="1" dirty="0">
                <a:latin typeface="Calibri" pitchFamily="34" charset="0"/>
                <a:cs typeface="Calibri" pitchFamily="34" charset="0"/>
              </a:rPr>
              <a:t>Closing Performance Gaps emphasizes advanced academic achievement of economically disadvantaged students and the two lowest performing race/ethnicity student groups.</a:t>
            </a:r>
          </a:p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4495251" y="2252550"/>
            <a:ext cx="4114800" cy="418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ctr">
              <a:buClr>
                <a:srgbClr val="C45816"/>
              </a:buClr>
              <a:buSzPct val="150000"/>
            </a:pPr>
            <a:r>
              <a:rPr lang="en-US" sz="1200" b="1" dirty="0" smtClean="0">
                <a:solidFill>
                  <a:srgbClr val="9E0000"/>
                </a:solidFill>
                <a:latin typeface="Calibri" pitchFamily="34" charset="0"/>
              </a:rPr>
              <a:t>Proposed 2014</a:t>
            </a:r>
            <a:endParaRPr lang="en-US" sz="800" b="1" dirty="0" smtClean="0">
              <a:solidFill>
                <a:srgbClr val="9E0000"/>
              </a:solidFill>
              <a:latin typeface="Calibri" pitchFamily="34" charset="0"/>
            </a:endParaRPr>
          </a:p>
          <a:p>
            <a:pPr marL="347663" indent="-347663" algn="ctr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</a:endParaRPr>
          </a:p>
          <a:p>
            <a:pPr marL="3429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Points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based on STAAR performance:</a:t>
            </a:r>
          </a:p>
          <a:p>
            <a:pPr marL="342900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Phase-in 1 Level II satisfactory performance: 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One point for each percent of tests at the Phase-in 1 Level II satisfactory performance standard.</a:t>
            </a:r>
          </a:p>
          <a:p>
            <a:pPr marL="5715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</a:rPr>
              <a:t>Level III advanced performance: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Two points for each percent of tests at the Level III advanced performance standard.</a:t>
            </a: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</a:rPr>
              <a:t>By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Subject Area: 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Reading, Mathematics, Writing, Science, and Social Studies.</a:t>
            </a:r>
          </a:p>
          <a:p>
            <a:pPr marL="3429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</a:rPr>
              <a:t>Student </a:t>
            </a:r>
            <a:r>
              <a:rPr lang="en-US" sz="1200" dirty="0">
                <a:latin typeface="Calibri" pitchFamily="34" charset="0"/>
              </a:rPr>
              <a:t>Groups:</a:t>
            </a:r>
          </a:p>
          <a:p>
            <a:pPr marL="342900" lvl="1" indent="-228600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</a:endParaRP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Economically Disadvantaged</a:t>
            </a:r>
          </a:p>
          <a:p>
            <a:pPr marL="5715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Lowest Performing Race/Ethnicity: </a:t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r>
              <a:rPr lang="en-US" sz="1200" dirty="0">
                <a:latin typeface="Calibri" pitchFamily="34" charset="0"/>
                <a:cs typeface="Calibri" pitchFamily="34" charset="0"/>
              </a:rPr>
              <a:t>The two lowest performing race/ethnicity student groups on the campus or within the district, based on 2013 assessment results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9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3220" y="3422577"/>
            <a:ext cx="3629025" cy="600164"/>
          </a:xfrm>
          <a:prstGeom prst="rect">
            <a:avLst/>
          </a:prstGeom>
          <a:solidFill>
            <a:srgbClr val="EADCF4"/>
          </a:solidFill>
        </p:spPr>
        <p:txBody>
          <a:bodyPr wrap="square" lIns="27432" tIns="18288" rIns="27432" bIns="27432" anchor="ctr" anchorCtr="0">
            <a:spAutoFit/>
          </a:bodyPr>
          <a:lstStyle/>
          <a:p>
            <a:pPr marL="2286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Level III advanced performance:</a:t>
            </a:r>
            <a:br>
              <a:rPr lang="en-US" sz="1200" dirty="0" smtClean="0">
                <a:latin typeface="Calibri" pitchFamily="34" charset="0"/>
              </a:rPr>
            </a:br>
            <a:r>
              <a:rPr lang="en-US" sz="1200" dirty="0" smtClean="0">
                <a:latin typeface="Calibri" pitchFamily="34" charset="0"/>
              </a:rPr>
              <a:t>Two points for each percent of tests at the Level III advanced performance standard.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5080" y="6436968"/>
            <a:ext cx="1975104" cy="228600"/>
          </a:xfrm>
          <a:prstGeom prst="rect">
            <a:avLst/>
          </a:prstGeom>
          <a:solidFill>
            <a:srgbClr val="EADCF4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08416" y="5741916"/>
            <a:ext cx="3689674" cy="600164"/>
          </a:xfrm>
          <a:prstGeom prst="rect">
            <a:avLst/>
          </a:prstGeom>
          <a:solidFill>
            <a:srgbClr val="EADCF4"/>
          </a:solidFill>
        </p:spPr>
        <p:txBody>
          <a:bodyPr wrap="square" lIns="27432" tIns="18288" rIns="27432" bIns="27432" anchor="ctr" anchorCtr="0">
            <a:spAutoFit/>
          </a:bodyPr>
          <a:lstStyle/>
          <a:p>
            <a:pPr marL="228600" lvl="1" indent="-228600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Select the two lowest performing student groups if both the prior year reading and mathematics subject area test results each have at least 25 tests.</a:t>
            </a:r>
          </a:p>
        </p:txBody>
      </p:sp>
      <p:sp>
        <p:nvSpPr>
          <p:cNvPr id="2" name="Oval 1"/>
          <p:cNvSpPr/>
          <p:nvPr/>
        </p:nvSpPr>
        <p:spPr>
          <a:xfrm>
            <a:off x="4711700" y="3251200"/>
            <a:ext cx="3987800" cy="901699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Region 17 Level III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11" y="1671145"/>
            <a:ext cx="8497614" cy="449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2984500" y="2070101"/>
            <a:ext cx="546100" cy="4092688"/>
          </a:xfrm>
          <a:prstGeom prst="can">
            <a:avLst>
              <a:gd name="adj" fmla="val 66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12CD6AF-E198-439F-BCDE-F1D3ECE9EE6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6083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927AAD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3: Closing Performance Gaps</a:t>
            </a:r>
          </a:p>
        </p:txBody>
      </p:sp>
      <p:sp>
        <p:nvSpPr>
          <p:cNvPr id="46087" name="Rectangle 1"/>
          <p:cNvSpPr>
            <a:spLocks noChangeArrowheads="1"/>
          </p:cNvSpPr>
          <p:nvPr/>
        </p:nvSpPr>
        <p:spPr bwMode="auto">
          <a:xfrm>
            <a:off x="685800" y="1600200"/>
            <a:ext cx="804227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900" b="1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Index </a:t>
            </a:r>
            <a:r>
              <a:rPr lang="en-US" sz="1900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3: </a:t>
            </a:r>
            <a:r>
              <a:rPr lang="en-US" sz="1900" b="1" dirty="0" smtClean="0">
                <a:latin typeface="Calibri" pitchFamily="34" charset="0"/>
                <a:cs typeface="Times New Roman" pitchFamily="18" charset="0"/>
              </a:rPr>
              <a:t>2013 Construction – Table 1</a:t>
            </a:r>
            <a:endParaRPr lang="en-US" sz="19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9925" y="2160941"/>
          <a:ext cx="8003183" cy="3308663"/>
        </p:xfrm>
        <a:graphic>
          <a:graphicData uri="http://schemas.openxmlformats.org/drawingml/2006/table">
            <a:tbl>
              <a:tblPr/>
              <a:tblGrid>
                <a:gridCol w="1732697"/>
                <a:gridCol w="1364179"/>
                <a:gridCol w="1364179"/>
                <a:gridCol w="1364179"/>
                <a:gridCol w="813770"/>
                <a:gridCol w="1364179"/>
              </a:tblGrid>
              <a:tr h="573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</a:t>
                      </a: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150" b="1" strike="noStrike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 </a:t>
                      </a: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Rate </a:t>
                      </a:r>
                      <a:endParaRPr lang="en-US" sz="1150" b="1" strike="noStrike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Economically Disadvantaged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- 1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- 2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Maximum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59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Example Calculation for </a:t>
                      </a:r>
                      <a:r>
                        <a:rPr lang="en-US" sz="115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 </a:t>
                      </a:r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Performance</a:t>
                      </a:r>
                      <a:endParaRPr lang="en-US" sz="115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Number of Tests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738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Performance Results: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Phase-in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r>
                        <a:rPr lang="en-US" sz="115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II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b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Satisfactory and</a:t>
                      </a:r>
                      <a:r>
                        <a:rPr lang="en-US" sz="115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above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5559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III Advanced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Percent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0%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r>
                        <a:rPr lang="en-US" sz="115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%</a:t>
                      </a: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5559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Weighted Performance Rate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158" y="2047303"/>
          <a:ext cx="8190408" cy="4253908"/>
        </p:xfrm>
        <a:graphic>
          <a:graphicData uri="http://schemas.openxmlformats.org/drawingml/2006/table">
            <a:tbl>
              <a:tblPr/>
              <a:tblGrid>
                <a:gridCol w="1773232"/>
                <a:gridCol w="1396092"/>
                <a:gridCol w="1396092"/>
                <a:gridCol w="1396092"/>
                <a:gridCol w="832808"/>
                <a:gridCol w="1396092"/>
              </a:tblGrid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strike="noStrike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STAAR Weighted Performance </a:t>
                      </a:r>
                      <a:r>
                        <a:rPr lang="en-US" sz="1150" b="1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Rate </a:t>
                      </a:r>
                      <a:endParaRPr lang="en-US" sz="1150" b="1" strike="noStrike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Economically Disadvantaged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- 1</a:t>
                      </a:r>
                    </a:p>
                  </a:txBody>
                  <a:tcPr marL="18415" marR="18415" marT="36830" marB="368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Lowest Performing Race/Ethnic Group - 2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 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Maximum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125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Writing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Science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Social </a:t>
                      </a: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Studies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Weighted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Performance</a:t>
                      </a:r>
                      <a:endParaRPr lang="en-US" sz="1200" strike="sngStrike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93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5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Score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(total points divided by maximum points)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F7D3C2C-2FA5-4C61-91C8-F6D56A94796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5124" name="Rectangle 1"/>
          <p:cNvSpPr>
            <a:spLocks noChangeArrowheads="1"/>
          </p:cNvSpPr>
          <p:nvPr/>
        </p:nvSpPr>
        <p:spPr bwMode="auto">
          <a:xfrm>
            <a:off x="685800" y="1600200"/>
            <a:ext cx="60833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900" b="1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Index </a:t>
            </a:r>
            <a:r>
              <a:rPr lang="en-US" sz="1900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3: </a:t>
            </a:r>
            <a:r>
              <a:rPr lang="en-US" sz="1900" b="1" dirty="0" smtClean="0">
                <a:latin typeface="Calibri" pitchFamily="34" charset="0"/>
                <a:cs typeface="Times New Roman" pitchFamily="18" charset="0"/>
              </a:rPr>
              <a:t>2013 Construction – Table 2</a:t>
            </a:r>
            <a:endParaRPr lang="en-US" sz="1900" dirty="0"/>
          </a:p>
        </p:txBody>
      </p:sp>
      <p:sp>
        <p:nvSpPr>
          <p:cNvPr id="45126" name="Title 3"/>
          <p:cNvSpPr txBox="1">
            <a:spLocks/>
          </p:cNvSpPr>
          <p:nvPr/>
        </p:nvSpPr>
        <p:spPr bwMode="auto">
          <a:xfrm>
            <a:off x="640080" y="274320"/>
            <a:ext cx="7955280" cy="869950"/>
          </a:xfrm>
          <a:prstGeom prst="rect">
            <a:avLst/>
          </a:prstGeom>
          <a:solidFill>
            <a:srgbClr val="927AA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200"/>
              </a:lnSpc>
            </a:pPr>
            <a:r>
              <a:rPr lang="en-US" sz="3000" b="1" dirty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3: Closing Performance Gaps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855EF1E-BD77-4369-B161-4F03D3CC4D3D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120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685800" y="1600200"/>
            <a:ext cx="8229600" cy="197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 smtClean="0">
                <a:solidFill>
                  <a:srgbClr val="CD736B"/>
                </a:solidFill>
                <a:latin typeface="Calibri" pitchFamily="34" charset="0"/>
                <a:cs typeface="Calibri" pitchFamily="34" charset="0"/>
              </a:rPr>
              <a:t>Index 4: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 Postsecondary Readiness emphasizes the importance of earning a high school diploma that provides students with the foundation necessary for success in college, the workforce, job training programs, or the military; and the role of elementary and middle schools in preparing students for high school.</a:t>
            </a:r>
          </a:p>
          <a:p>
            <a:pPr indent="-2063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900" b="1" dirty="0">
              <a:latin typeface="Calibri" pitchFamily="34" charset="0"/>
              <a:cs typeface="Calibri" pitchFamily="34" charset="0"/>
            </a:endParaRPr>
          </a:p>
          <a:p>
            <a:pPr marL="1588">
              <a:lnSpc>
                <a:spcPts val="2400"/>
              </a:lnSpc>
              <a:buFont typeface="Wingdings 3" pitchFamily="18" charset="2"/>
              <a:buNone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300"/>
              </a:lnSpc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388726" y="3621776"/>
            <a:ext cx="1840873" cy="240066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398512" y="1983179"/>
            <a:ext cx="4114800" cy="42706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200" b="1" dirty="0">
                <a:latin typeface="Calibri" pitchFamily="34" charset="0"/>
                <a:cs typeface="Calibri" pitchFamily="34" charset="0"/>
              </a:rPr>
              <a:t>2013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Graduation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Score: Combined performance across the graduation and dropout rates for:</a:t>
            </a:r>
          </a:p>
          <a:p>
            <a:pPr marL="344488" lvl="1" indent="-2301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cs typeface="Calibri" pitchFamily="34" charset="0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Four-Year Graduation Rate for All Students and all student groups; or</a:t>
            </a: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Five-Year Graduation Rate for All Students and all student groups, whichever contributes the higher number of points to the index.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RHSP/DAP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Annual Graduates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: All Students and race/ethnicity student groups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 marL="344488" indent="-344488">
              <a:spcBef>
                <a:spcPts val="60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endParaRPr lang="en-US" sz="1200" dirty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04435" y="1959429"/>
            <a:ext cx="4114800" cy="454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1200" b="1" dirty="0">
                <a:latin typeface="Calibri" pitchFamily="34" charset="0"/>
                <a:cs typeface="Calibri" pitchFamily="34" charset="0"/>
              </a:rPr>
              <a:t>2014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Graduation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Score: Combined performance across the graduation and dropout rates for:</a:t>
            </a:r>
          </a:p>
          <a:p>
            <a:pPr marL="344488" lvl="1" indent="-2301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cs typeface="Calibri" pitchFamily="34" charset="0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Four-Year Graduation Rate for All Students and all student groups; or</a:t>
            </a: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Grade 9-12 Five-Year Graduation Rate for All Students and all student groups, whichever contributes the higher number of points to the index.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200" dirty="0">
                <a:latin typeface="Calibri" pitchFamily="34" charset="0"/>
                <a:cs typeface="Calibri" pitchFamily="34" charset="0"/>
              </a:rPr>
            </a:b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RHSP/DAP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Graduates Based on Longitudinal Cohort: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All Students and race/ethnicity student groups.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STAAR Score: STAAR Percent Met Final Level ll on one or more tests for All Students and race/ethnicity student groups.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200" b="1" dirty="0">
                <a:latin typeface="Calibri" pitchFamily="34" charset="0"/>
                <a:cs typeface="Calibri" pitchFamily="34" charset="0"/>
              </a:rPr>
              <a:t>Additional Indicators Required by House Bill 5 (83rd Texas Legislature, 2013)</a:t>
            </a:r>
          </a:p>
          <a:p>
            <a:pPr>
              <a:buFont typeface="Wingdings 3" pitchFamily="18" charset="2"/>
              <a:buNone/>
              <a:defRPr/>
            </a:pPr>
            <a:endParaRPr lang="en-US" sz="400" b="1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Texas Success Initiative college readiness benchmarks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Number of students who earn postsecondary credit required for a foundation high school program, an associate’s degree, or an industry certification.</a:t>
            </a:r>
            <a:endParaRPr lang="en-US" sz="1200" dirty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600200"/>
            <a:ext cx="369075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rgbClr val="CD736B"/>
                </a:solidFill>
                <a:latin typeface="Calibri" pitchFamily="34" charset="0"/>
                <a:ea typeface="ＭＳ Ｐゴシック" pitchFamily="34" charset="-128"/>
              </a:rPr>
              <a:t>Index 4: 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2013 vs. 2014 Comparison</a:t>
            </a:r>
            <a:endParaRPr lang="en-US" sz="19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5080" y="6355080"/>
            <a:ext cx="1975104" cy="228600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68044" y="4096987"/>
            <a:ext cx="3912427" cy="2032703"/>
          </a:xfrm>
          <a:prstGeom prst="rect">
            <a:avLst/>
          </a:prstGeom>
          <a:solidFill>
            <a:srgbClr val="E8BEBA"/>
          </a:solidFill>
        </p:spPr>
        <p:txBody>
          <a:bodyPr wrap="square" lIns="27432" tIns="27432" rIns="27432" bIns="27432">
            <a:spAutoFit/>
          </a:bodyPr>
          <a:lstStyle/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STAAR Score: STAAR Percent Met Final Level ll on one or more tests for All Students and race/ethnicity student groups.</a:t>
            </a:r>
          </a:p>
          <a:p>
            <a:pPr marL="344488" indent="-230188">
              <a:buClr>
                <a:srgbClr val="C45816"/>
              </a:buClr>
              <a:buSzPct val="150000"/>
              <a:defRPr/>
            </a:pPr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Additional Indicators Required by House Bill 5 (83rd Texas Legislature, 2013)</a:t>
            </a:r>
          </a:p>
          <a:p>
            <a:pPr>
              <a:buFont typeface="Wingdings 3" pitchFamily="18" charset="2"/>
              <a:buNone/>
              <a:defRPr/>
            </a:pPr>
            <a:endParaRPr lang="en-US" sz="400" b="1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Texas Success Initiative college readiness benchmarks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 marL="3444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Number of students who earn postsecondary credit required for a foundation high school program, an associate’s degree, or an industry certification.</a:t>
            </a:r>
            <a:endParaRPr lang="en-US" sz="1200" dirty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1025" y="1114425"/>
            <a:ext cx="85629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 rot="5400000">
            <a:off x="5663565" y="3270885"/>
            <a:ext cx="6328410" cy="274320"/>
          </a:xfrm>
          <a:solidFill>
            <a:srgbClr val="CD736B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4: Postsecondary Readiness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52450" y="473207"/>
          <a:ext cx="8020050" cy="589186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83784"/>
                <a:gridCol w="631320"/>
                <a:gridCol w="551871"/>
                <a:gridCol w="571500"/>
                <a:gridCol w="418879"/>
                <a:gridCol w="544024"/>
                <a:gridCol w="544024"/>
                <a:gridCol w="544024"/>
                <a:gridCol w="544024"/>
                <a:gridCol w="569249"/>
                <a:gridCol w="626426"/>
                <a:gridCol w="626426"/>
                <a:gridCol w="564499"/>
              </a:tblGrid>
              <a:tr h="479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All Students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African Amer.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Amer. Indian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Hispanic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Two or 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More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Races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42713" marB="4271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ELL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Special Ed.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Total Points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Max.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Points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chemeClr val="accent1"/>
                    </a:solidFill>
                  </a:tcPr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STAAR Score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STAAR % Met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Final Level ll on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One or More Tests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29%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16%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23%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182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600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STAAR Score (STAAR total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Graduation Score (Gr. 9-12)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4-yr. </a:t>
                      </a:r>
                      <a:r>
                        <a:rPr lang="en-US" sz="1100" dirty="0"/>
                        <a:t>graduation </a:t>
                      </a:r>
                      <a:r>
                        <a:rPr lang="en-US" sz="1100" dirty="0" smtClean="0"/>
                        <a:t>rate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84.3%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91.6%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86.0%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44.2%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69.8%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baseline="0" dirty="0" smtClean="0"/>
                        <a:t>533.5</a:t>
                      </a:r>
                      <a:endParaRPr lang="en-US" sz="1100" strike="sngStrike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baseline="0" dirty="0" smtClean="0"/>
                        <a:t>700</a:t>
                      </a:r>
                      <a:endParaRPr lang="en-US" sz="1100" strike="sngStrike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5-yr. </a:t>
                      </a:r>
                      <a:r>
                        <a:rPr lang="en-US" sz="1100" dirty="0"/>
                        <a:t>graduation </a:t>
                      </a:r>
                      <a:r>
                        <a:rPr lang="en-US" sz="1100" dirty="0" smtClean="0"/>
                        <a:t>rate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85.1%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78.8%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80.0%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92.1%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84.0%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48.9%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77.5%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546.4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Highest Graduation Total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546.4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Graduation Score (best of total graduation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B9DB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78.0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B9DB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RHSP/DAP Score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4-yr. graduation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Percent RHSP/DAP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82.7%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76.4%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83.6%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83.0%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325.7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RHSP/DAP Score (best of total RHSP/DAP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D0D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81.4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D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Postsecondary/College-Ready</a:t>
                      </a:r>
                      <a:r>
                        <a:rPr lang="en-US" sz="1100" b="1" baseline="0" dirty="0" smtClean="0"/>
                        <a:t> Graduates Score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College-Ready Graduates either subject (ELA or Math)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82.0%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72.0%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78.0%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89.0%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321.0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400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College-Ready Score (total points divided by maximum points)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solidFill>
                      <a:srgbClr val="FFC1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80.2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solidFill>
                      <a:srgbClr val="FFC1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592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/>
                        <a:t>Overall Index Score</a:t>
                      </a:r>
                      <a:endParaRPr lang="en-US" sz="11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STAAR Score</a:t>
                      </a:r>
                      <a:endParaRPr lang="en-US" sz="1100" b="1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30.0</a:t>
                      </a:r>
                      <a:endParaRPr 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Multiply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by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Weight</a:t>
                      </a: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gridSpan="8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rowSpan="4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Graduation Score</a:t>
                      </a:r>
                      <a:endParaRPr lang="en-US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78.0</a:t>
                      </a:r>
                      <a:endParaRPr lang="en-US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gridSpan="8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RHSP/DAP Score</a:t>
                      </a:r>
                      <a:endParaRPr lang="en-US"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81.4</a:t>
                      </a:r>
                      <a:endParaRPr lang="en-US" sz="1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gridSpan="8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College-Ready Score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</a:rPr>
                        <a:t>80.2</a:t>
                      </a:r>
                      <a:endParaRPr lang="en-US" sz="1100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gridSpan="8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Index Score (sum of weighted index scores)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21357" marR="21357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79535" marR="79535" marT="0" marB="0" anchor="ctr"/>
                </a:tc>
              </a:tr>
            </a:tbl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132" y="273050"/>
            <a:ext cx="8550234" cy="869950"/>
          </a:xfrm>
        </p:spPr>
        <p:txBody>
          <a:bodyPr/>
          <a:lstStyle/>
          <a:p>
            <a:pPr algn="ctr"/>
            <a:r>
              <a:rPr lang="en-US" dirty="0" smtClean="0"/>
              <a:t>Level II Final Region 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8" y="2488003"/>
            <a:ext cx="8850316" cy="361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3" y="1282536"/>
            <a:ext cx="8670906" cy="12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n 5"/>
          <p:cNvSpPr/>
          <p:nvPr/>
        </p:nvSpPr>
        <p:spPr>
          <a:xfrm>
            <a:off x="2946400" y="2273300"/>
            <a:ext cx="546100" cy="3695699"/>
          </a:xfrm>
          <a:prstGeom prst="can">
            <a:avLst>
              <a:gd name="adj" fmla="val 66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549166" y="0"/>
            <a:ext cx="8229600" cy="990600"/>
          </a:xfrm>
        </p:spPr>
        <p:txBody>
          <a:bodyPr/>
          <a:lstStyle/>
          <a:p>
            <a:pPr algn="ctr"/>
            <a:r>
              <a:rPr lang="en-US" altLang="en-US" sz="3800" dirty="0" smtClean="0">
                <a:latin typeface="Arial" charset="0"/>
                <a:cs typeface="Arial" charset="0"/>
              </a:rPr>
              <a:t>Final Phase In for 2014!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071563"/>
          <a:ext cx="6553199" cy="5735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272"/>
                <a:gridCol w="2242918"/>
                <a:gridCol w="1109003"/>
                <a:gridCol w="1109003"/>
                <a:gridCol w="1109003"/>
              </a:tblGrid>
              <a:tr h="40530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Subject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1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2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Final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Reading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3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4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5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6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7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45364">
                <a:tc rowSpan="6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Math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3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72%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83%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4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73%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81%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5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6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7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Science</a:t>
                      </a: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5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70%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80%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Social Studies</a:t>
                      </a: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Writing</a:t>
                      </a: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4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7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445000" y="1016000"/>
            <a:ext cx="1295400" cy="5842000"/>
          </a:xfrm>
          <a:prstGeom prst="rect">
            <a:avLst/>
          </a:prstGeom>
          <a:noFill/>
          <a:ln w="38100">
            <a:prstDash val="dash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907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2013 and 2014 Index Targets</a:t>
            </a:r>
            <a:b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                    for Non-AEA Campuses and Districts</a:t>
            </a:r>
            <a:endParaRPr lang="en-US" sz="300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3319" cy="37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Texas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Education Agency | Office of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Assessment and Accountability | Division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of Performance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Reporting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1600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60000"/>
              <a:defRPr/>
            </a:pPr>
            <a:r>
              <a:rPr lang="en-US" sz="1500" dirty="0" smtClean="0">
                <a:latin typeface="Calibri" pitchFamily="34" charset="0"/>
              </a:rPr>
              <a:t>To receive a </a:t>
            </a:r>
            <a:r>
              <a:rPr lang="en-US" sz="1500" i="1" dirty="0" smtClean="0">
                <a:latin typeface="Calibri" pitchFamily="34" charset="0"/>
              </a:rPr>
              <a:t>Met Standard </a:t>
            </a:r>
            <a:r>
              <a:rPr lang="en-US" sz="1500" dirty="0" smtClean="0">
                <a:latin typeface="Calibri" pitchFamily="34" charset="0"/>
              </a:rPr>
              <a:t>rating, non-AEA campuses and districts had to meet the following accountability targets on all indexes for which they had performance data in 2013.</a:t>
            </a:r>
          </a:p>
          <a:p>
            <a:pPr>
              <a:buClr>
                <a:schemeClr val="tx1"/>
              </a:buClr>
              <a:buSzPct val="60000"/>
              <a:defRPr/>
            </a:pPr>
            <a:endParaRPr lang="en-US" sz="400" b="1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SzPct val="60000"/>
              <a:defRPr/>
            </a:pPr>
            <a:r>
              <a:rPr lang="en-US" sz="1500" b="1" dirty="0" smtClean="0">
                <a:latin typeface="Calibri" pitchFamily="34" charset="0"/>
              </a:rPr>
              <a:t>2014 </a:t>
            </a:r>
            <a:r>
              <a:rPr lang="en-US" sz="1500" dirty="0" smtClean="0">
                <a:latin typeface="Calibri" pitchFamily="34" charset="0"/>
              </a:rPr>
              <a:t>Index targets will be based on recommendations from accountability advisory groups and will be finalized by the commissioner in spring 2014.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849" y="2948161"/>
          <a:ext cx="8503920" cy="3200400"/>
        </p:xfrm>
        <a:graphic>
          <a:graphicData uri="http://schemas.openxmlformats.org/drawingml/2006/table">
            <a:tbl>
              <a:tblPr/>
              <a:tblGrid>
                <a:gridCol w="2286000"/>
                <a:gridCol w="1554480"/>
                <a:gridCol w="1554480"/>
                <a:gridCol w="1554480"/>
                <a:gridCol w="155448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Performance 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Non-AEA Campuses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         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404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Non-AEA Districts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         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404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1: Student Achievement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50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50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2: Student Progress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High Schools: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17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21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Middle Schools: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29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5900" algn="l"/>
                          <a:tab pos="1944688" algn="l"/>
                        </a:tabLst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Elementary Schools: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30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3: Closing Performance Gaps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55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4: Postsecondary Readiness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75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75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Algebra I Double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TEA is waiting for a final decision from the USDE on the double-testing waiver described in the November 6, 2013 correspondence to the department. </a:t>
            </a:r>
            <a:endParaRPr lang="en-US" sz="2800" dirty="0" smtClean="0"/>
          </a:p>
          <a:p>
            <a:r>
              <a:rPr lang="en-US" sz="2800" dirty="0" smtClean="0"/>
              <a:t>TEA </a:t>
            </a:r>
            <a:r>
              <a:rPr lang="en-US" sz="2800" dirty="0"/>
              <a:t>will inform all districts about testing policies and use of these results in 2014 accountability as soon as possible following receipt of USDE’s decision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it is used in Accountability 2014 is still a decision. What is the high school math requirement for student who has met requirement in Middle School?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F49947F-CDD7-46B2-8247-20C8639AE49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38151" y="1682007"/>
          <a:ext cx="7291449" cy="3261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It is not possible to define targets for 2014 based on Index 2 scores because the 2014 scores will include additional progress measures for students tested on the STAAR M and STAAR Alt assessments and for English language learners.</a:t>
                      </a:r>
                    </a:p>
                    <a:p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Set Index 2 targets at or about the 5</a:t>
                      </a:r>
                      <a:r>
                        <a:rPr lang="en-US" sz="190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percentile by campus type, as determined by the 2013-14 student progress measure. This recommendation is consistent with the method used in 2013.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355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Index 2 at the high school level will be based on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two assessments: 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Reading – STAAR Alternate in English and English ll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Mathematics –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Algebra l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9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limited number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 due to a reduction in the number of EOC tests and the creation of a combined English l and English ll test for spring 2014.</a:t>
                      </a:r>
                      <a:endParaRPr lang="en-US" sz="19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Suspend inclusion of Index 2 from state accountability results for high schools/secondary campuses in 2013-14.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297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175" indent="-3175">
                        <a:buFont typeface="Arial" pitchFamily="34" charset="0"/>
                        <a:buNone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STAAR English I and II reading and writing assessments were administered as separate assessments in July 2013 and Fall 2013 and will be administered as a single English I and II assessment beginning in spring 2014.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Exclude </a:t>
                      </a:r>
                      <a:r>
                        <a:rPr kumimoji="0" lang="en-US" sz="1900" b="0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results from the separate English I and English II reading and writing assessments administered in summer 2013 and fall 2013.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4130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Assignment of</a:t>
                      </a:r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weights</a:t>
                      </a:r>
                      <a:r>
                        <a:rPr kumimoji="0" lang="en-US" sz="1900" b="0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9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to four components of Index 4: Postsecondary Readiness: STAAR performance at the final Level II standard, longitudinal graduation rates, longitudinal RHSP/DAP rates, and College-Ready Graduates indicator.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APAC members will review the following recommended component weights from the ATAC: 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STAAR performance (35%);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Longitudinal graduation rates (35%);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Longitudinal RHSP/DAP rates (15%); and</a:t>
                      </a:r>
                    </a:p>
                    <a:p>
                      <a:pPr marL="225425" marR="0" lvl="1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College-Ready Graduates indicator (15%).</a:t>
                      </a:r>
                      <a:endParaRPr kumimoji="0" lang="en-US" sz="1900" kern="1200" dirty="0" smtClean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rgbClr val="002060"/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Pending Topics for 2014 Accountability</a:t>
            </a:r>
            <a:endParaRPr lang="en-US" sz="3000" dirty="0" smtClean="0">
              <a:solidFill>
                <a:schemeClr val="bg1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8151" y="1682007"/>
          <a:ext cx="7291449" cy="355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Issue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Development of Postsecondary Readiness distinction designations for districts.</a:t>
                      </a:r>
                    </a:p>
                    <a:p>
                      <a:pPr marL="3175" indent="-3175">
                        <a:buFont typeface="Arial" pitchFamily="34" charset="0"/>
                        <a:buNone/>
                      </a:pPr>
                      <a:endParaRPr lang="en-US" sz="19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Current ATAC Proposal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Apply a district-level methodology based on the campus postsecondary distinction evaluation.  </a:t>
                      </a:r>
                    </a:p>
                    <a:p>
                      <a:endParaRPr kumimoji="0" lang="en-US" sz="19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9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Set a target on the percent of district-wide postsecondary distinction indicators across all eligible campus-level indicators that attain the top 25% (top quartile) of their campus comparison group.</a:t>
                      </a:r>
                      <a:endParaRPr kumimoji="0" lang="en-US" sz="19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2038" y="222250"/>
            <a:ext cx="7024687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 smtClean="0"/>
              <a:t>Staying at Phase-In 1 in 2014!!</a:t>
            </a:r>
            <a:endParaRPr lang="en-US" sz="3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429800"/>
              </p:ext>
            </p:extLst>
          </p:nvPr>
        </p:nvGraphicFramePr>
        <p:xfrm>
          <a:off x="1366838" y="1362075"/>
          <a:ext cx="6477000" cy="537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522"/>
                <a:gridCol w="1448270"/>
                <a:gridCol w="1246565"/>
                <a:gridCol w="1272268"/>
                <a:gridCol w="1349375"/>
              </a:tblGrid>
              <a:tr h="6309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Subject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1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2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Final</a:t>
                      </a:r>
                      <a:endParaRPr lang="en-US" sz="18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Reading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 Reading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II</a:t>
                      </a:r>
                      <a:r>
                        <a:rPr lang="en-US" sz="1400" b="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Reading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 Writing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II Writing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70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630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Math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Algebra I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70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421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Science</a:t>
                      </a:r>
                      <a:endParaRPr lang="en-US" sz="14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Biology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</a:rPr>
                        <a:t>37%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48%</a:t>
                      </a: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70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7933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Social Studies</a:t>
                      </a:r>
                      <a:endParaRPr lang="en-US" sz="14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U.S. History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 41%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64071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911600" y="1358900"/>
            <a:ext cx="1295400" cy="5511800"/>
          </a:xfrm>
          <a:prstGeom prst="rect">
            <a:avLst/>
          </a:prstGeom>
          <a:noFill/>
          <a:ln w="38100">
            <a:prstDash val="dash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081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868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2013 and 2014 Index Targets</a:t>
            </a:r>
            <a:b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                    for Non-AEA Campuses and Districts</a:t>
            </a:r>
            <a:endParaRPr lang="en-US" sz="300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3319" cy="37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Texas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Education Agency | Office of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Assessment and Accountability | Division </a:t>
            </a: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of Performance </a:t>
            </a:r>
            <a:r>
              <a:rPr lang="en-US" sz="1000" b="1" dirty="0" smtClean="0">
                <a:solidFill>
                  <a:srgbClr val="0B5395"/>
                </a:solidFill>
                <a:latin typeface="Goudy Old Style" pitchFamily="18" charset="0"/>
              </a:rPr>
              <a:t>Reporting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1600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60000"/>
              <a:defRPr/>
            </a:pPr>
            <a:r>
              <a:rPr lang="en-US" sz="1500" dirty="0" smtClean="0">
                <a:latin typeface="Calibri" pitchFamily="34" charset="0"/>
              </a:rPr>
              <a:t>To receive a </a:t>
            </a:r>
            <a:r>
              <a:rPr lang="en-US" sz="1500" i="1" dirty="0" smtClean="0">
                <a:latin typeface="Calibri" pitchFamily="34" charset="0"/>
              </a:rPr>
              <a:t>Met Standard </a:t>
            </a:r>
            <a:r>
              <a:rPr lang="en-US" sz="1500" dirty="0" smtClean="0">
                <a:latin typeface="Calibri" pitchFamily="34" charset="0"/>
              </a:rPr>
              <a:t>rating, non-AEA campuses and districts had to meet the following accountability targets on all indexes for which they had performance data in 2013.</a:t>
            </a:r>
          </a:p>
          <a:p>
            <a:pPr>
              <a:buClr>
                <a:schemeClr val="tx1"/>
              </a:buClr>
              <a:buSzPct val="60000"/>
              <a:defRPr/>
            </a:pPr>
            <a:endParaRPr lang="en-US" sz="400" b="1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SzPct val="60000"/>
              <a:defRPr/>
            </a:pPr>
            <a:r>
              <a:rPr lang="en-US" sz="1500" b="1" dirty="0" smtClean="0">
                <a:latin typeface="Calibri" pitchFamily="34" charset="0"/>
              </a:rPr>
              <a:t>2014 </a:t>
            </a:r>
            <a:r>
              <a:rPr lang="en-US" sz="1500" dirty="0" smtClean="0">
                <a:latin typeface="Calibri" pitchFamily="34" charset="0"/>
              </a:rPr>
              <a:t>Index targets will be based on recommendations from accountability advisory groups and will be finalized by the commissioner in spring 2014.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849" y="2948161"/>
          <a:ext cx="8503920" cy="3200400"/>
        </p:xfrm>
        <a:graphic>
          <a:graphicData uri="http://schemas.openxmlformats.org/drawingml/2006/table">
            <a:tbl>
              <a:tblPr/>
              <a:tblGrid>
                <a:gridCol w="2286000"/>
                <a:gridCol w="1554480"/>
                <a:gridCol w="1554480"/>
                <a:gridCol w="1554480"/>
                <a:gridCol w="155448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Performance 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Non-AEA Campuses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         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404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Non-AEA Districts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                      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2014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404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1: Student Achievement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50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50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AA9"/>
                    </a:solidFill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2: Student Progress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High Schools:     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17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21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Middle Schools:  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29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5900" algn="l"/>
                          <a:tab pos="1944688" algn="l"/>
                        </a:tabLst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  <a:tab pos="1944688" algn="l"/>
                        </a:tabLst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Elementary Schools: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30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44688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729FD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3: Closing Performance Gaps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55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7AA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Index 4: Postsecondary Readiness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75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Calibri" pitchFamily="34" charset="0"/>
                      </a:endParaRP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75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Calibri" pitchFamily="34" charset="0"/>
                        </a:rPr>
                        <a:t>TBD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736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9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ADAA9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1: Student Achievement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09BB7B2-E504-4E02-AF88-3592AF654BA7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2772" name="Text Placeholder 5"/>
          <p:cNvSpPr txBox="1">
            <a:spLocks/>
          </p:cNvSpPr>
          <p:nvPr/>
        </p:nvSpPr>
        <p:spPr bwMode="auto">
          <a:xfrm>
            <a:off x="595313" y="1689100"/>
            <a:ext cx="8216900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77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153400" cy="48672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en-US" sz="1900" b="1" dirty="0" smtClean="0">
                <a:solidFill>
                  <a:schemeClr val="accent6"/>
                </a:solidFill>
                <a:latin typeface="Calibri" pitchFamily="34" charset="0"/>
                <a:ea typeface="ＭＳ Ｐゴシック" pitchFamily="34" charset="-128"/>
              </a:rPr>
              <a:t>Index 1: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 Student Achievement provides an overview of student performance based on satisfactory student achievement across all subjects for all students.</a:t>
            </a:r>
          </a:p>
          <a:p>
            <a:pPr marL="365125" indent="-255588" eaLnBrk="1" hangingPunct="1">
              <a:lnSpc>
                <a:spcPts val="23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None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365125" indent="-255588" eaLnBrk="1" hangingPunct="1"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Combined over All Subjects: Reading, Mathematics, Writing, Science, and  Social Studies.</a:t>
            </a:r>
          </a:p>
          <a:p>
            <a:pPr marL="365125" indent="-255588" eaLnBrk="1" hangingPunct="1">
              <a:lnSpc>
                <a:spcPct val="1500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Student Group: All Students.</a:t>
            </a:r>
          </a:p>
          <a:p>
            <a:pPr marL="365125" indent="-255588" eaLnBrk="1" hangingPunct="1">
              <a:lnSpc>
                <a:spcPct val="1500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Performance Standard</a:t>
            </a:r>
            <a:r>
              <a:rPr lang="en-US" sz="1900" strike="sngStrike" dirty="0" smtClean="0"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US" sz="1900" dirty="0" smtClean="0">
                <a:latin typeface="Calibri" pitchFamily="34" charset="0"/>
                <a:ea typeface="ＭＳ Ｐゴシック" pitchFamily="34" charset="-128"/>
              </a:rPr>
              <a:t>: Phase-in 1 Level II (Satisfactory).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24891AB-36ED-433C-810D-7B2336D14BAB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4819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ADAA9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1: Student Achievement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22004" y="3871097"/>
          <a:ext cx="7890843" cy="2458314"/>
        </p:xfrm>
        <a:graphic>
          <a:graphicData uri="http://schemas.openxmlformats.org/drawingml/2006/table">
            <a:tbl>
              <a:tblPr/>
              <a:tblGrid>
                <a:gridCol w="974997"/>
                <a:gridCol w="710005"/>
                <a:gridCol w="215587"/>
                <a:gridCol w="1017037"/>
                <a:gridCol w="195942"/>
                <a:gridCol w="690466"/>
                <a:gridCol w="186612"/>
                <a:gridCol w="653143"/>
                <a:gridCol w="242596"/>
                <a:gridCol w="699801"/>
                <a:gridCol w="195943"/>
                <a:gridCol w="506250"/>
                <a:gridCol w="1005304"/>
                <a:gridCol w="597160"/>
              </a:tblGrid>
              <a:tr h="234916">
                <a:tc gridSpan="14">
                  <a:txBody>
                    <a:bodyPr/>
                    <a:lstStyle/>
                    <a:p>
                      <a:pPr marL="0" marR="0" inden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Example: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2013 Index 1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085">
                <a:tc>
                  <a:txBody>
                    <a:bodyPr/>
                    <a:lstStyle/>
                    <a:p>
                      <a:endParaRPr lang="en-US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Reading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Mathematics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Writing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Science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Social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Studies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% Met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Phase-in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1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 Points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96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Students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Met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or Exceeded Phase-in 1 </a:t>
                      </a: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Level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</a:t>
                      </a:r>
                    </a:p>
                  </a:txBody>
                  <a:tcPr marL="45720" marR="7302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38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136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Students Tested</a:t>
                      </a:r>
                    </a:p>
                  </a:txBody>
                  <a:tcPr marL="45720" marR="7302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100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42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23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305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797">
                <a:tc grid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Index 1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Score</a:t>
                      </a:r>
                    </a:p>
                  </a:txBody>
                  <a:tcPr marL="45720" marR="73025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97" name="Text Placeholder 5"/>
          <p:cNvSpPr txBox="1">
            <a:spLocks/>
          </p:cNvSpPr>
          <p:nvPr/>
        </p:nvSpPr>
        <p:spPr bwMode="auto">
          <a:xfrm>
            <a:off x="595313" y="3905250"/>
            <a:ext cx="8216900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ts val="2800"/>
              </a:lnSpc>
              <a:buClr>
                <a:srgbClr val="C45816"/>
              </a:buClr>
              <a:buSzPct val="150000"/>
              <a:tabLst>
                <a:tab pos="1947863" algn="l"/>
                <a:tab pos="2405063" algn="l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898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96450"/>
            <a:ext cx="8153400" cy="2224923"/>
          </a:xfrm>
        </p:spPr>
        <p:txBody>
          <a:bodyPr/>
          <a:lstStyle/>
          <a:p>
            <a:pPr marL="0" indent="0" eaLnBrk="1" hangingPunct="1">
              <a:lnSpc>
                <a:spcPts val="19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n-US" sz="1900" b="1" dirty="0" smtClean="0">
                <a:solidFill>
                  <a:schemeClr val="accent6"/>
                </a:solidFill>
                <a:latin typeface="Calibri" pitchFamily="34" charset="0"/>
                <a:ea typeface="ＭＳ Ｐゴシック" pitchFamily="34" charset="-128"/>
              </a:rPr>
              <a:t>Index 1: 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Construction</a:t>
            </a:r>
            <a:br>
              <a:rPr lang="en-US" sz="19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19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Since Index 1 has only one indicator, the Total Index Points and Index Score are the same: Index Score = Total Index Points. Total Index Points is the percentage </a:t>
            </a:r>
            <a:b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of assessments that meet the Phase-in 1 Level II Standard.</a:t>
            </a: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dirty="0" smtClean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buNone/>
            </a:pPr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Each percent of students meeting the Phase-in 1 Level II performance standard contributes one point to the index. Index scores range from 0 to 100 for all campuses and districts.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2129083"/>
            <a:ext cx="4480560" cy="372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marL="365125" indent="-255588" algn="ctr">
              <a:buClr>
                <a:srgbClr val="C45816"/>
              </a:buClr>
              <a:buSzPct val="150000"/>
              <a:defRPr/>
            </a:pPr>
            <a:r>
              <a:rPr lang="en-US" sz="1200" b="1" dirty="0">
                <a:latin typeface="Calibri" pitchFamily="34" charset="0"/>
                <a:ea typeface="ＭＳ Ｐゴシック" pitchFamily="34" charset="-128"/>
              </a:rPr>
              <a:t>2013</a:t>
            </a:r>
          </a:p>
          <a:p>
            <a:pPr marL="365125" indent="-255588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Combined over All Subjects: Reading, Mathematics, Writing, Science, and Social Studies.</a:t>
            </a: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Student Groups: All Students.</a:t>
            </a:r>
            <a:endParaRPr lang="en-US" sz="1200" strike="sngStrike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800" strike="sngStrike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Performance Standards: Phase-in 1 Level II (Satisfactory).</a:t>
            </a: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800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STAAR End-of-Course (EOC) Assessments (15 total):</a:t>
            </a:r>
          </a:p>
          <a:p>
            <a:pPr marL="365125" indent="-2555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English l – Reading; English ll – Reading; English lll – Reading</a:t>
            </a: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English l – Writing; English ll – Writing; English lll – Writing</a:t>
            </a: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Algebra l; Geometry; Algebra ll</a:t>
            </a: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Biology; Chemistry; Physics</a:t>
            </a:r>
          </a:p>
          <a:p>
            <a:pPr marL="573088" lvl="1" indent="-230188">
              <a:buClr>
                <a:srgbClr val="C45816"/>
              </a:buClr>
              <a:buSzPct val="150000"/>
              <a:tabLst>
                <a:tab pos="1714500" algn="l"/>
              </a:tabLst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World Geography; World History; US History</a:t>
            </a:r>
          </a:p>
          <a:p>
            <a:pPr marL="640080" indent="-255588">
              <a:buClr>
                <a:srgbClr val="C45816"/>
              </a:buClr>
              <a:buSzPct val="150000"/>
              <a:defRPr/>
            </a:pPr>
            <a:endParaRPr lang="en-US" sz="800" strike="sngStrike" dirty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English Language Learners (English and Spanish tests):</a:t>
            </a:r>
          </a:p>
          <a:p>
            <a:pPr marL="365125" indent="-255588">
              <a:buClr>
                <a:srgbClr val="C45816"/>
              </a:buClr>
              <a:buSzPct val="150000"/>
              <a:defRPr/>
            </a:pPr>
            <a:endParaRPr lang="en-US" sz="400" dirty="0">
              <a:latin typeface="Calibri" pitchFamily="34" charset="0"/>
              <a:ea typeface="ＭＳ Ｐゴシック" pitchFamily="34" charset="-128"/>
            </a:endParaRP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Students in US schools Year 1 - Year 3 excluded</a:t>
            </a:r>
          </a:p>
          <a:p>
            <a:pPr marL="573088" lvl="1" indent="-230188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200" dirty="0">
                <a:latin typeface="Calibri" pitchFamily="34" charset="0"/>
                <a:ea typeface="ＭＳ Ｐゴシック" pitchFamily="34" charset="-128"/>
              </a:rPr>
              <a:t>Students in US schools Year 4 and beyond included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CADAA9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1: Student Achievement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1600200"/>
            <a:ext cx="374525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chemeClr val="accent6"/>
                </a:solidFill>
                <a:latin typeface="Calibri" pitchFamily="34" charset="0"/>
                <a:ea typeface="ＭＳ Ｐゴシック" pitchFamily="34" charset="-128"/>
              </a:rPr>
              <a:t>Index 1: </a:t>
            </a: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2013 vs. 2014 Comparison</a:t>
            </a:r>
            <a:endParaRPr lang="en-US" sz="1900" dirty="0"/>
          </a:p>
        </p:txBody>
      </p:sp>
      <p:sp>
        <p:nvSpPr>
          <p:cNvPr id="11" name="Rectangle 10"/>
          <p:cNvSpPr/>
          <p:nvPr/>
        </p:nvSpPr>
        <p:spPr>
          <a:xfrm>
            <a:off x="4750125" y="2129083"/>
            <a:ext cx="4114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ctr">
              <a:buClr>
                <a:srgbClr val="C45816"/>
              </a:buClr>
              <a:buSzPct val="150000"/>
            </a:pPr>
            <a:r>
              <a:rPr lang="en-US" sz="1200" b="1" dirty="0" smtClean="0">
                <a:solidFill>
                  <a:srgbClr val="8A0404"/>
                </a:solidFill>
                <a:latin typeface="Calibri" pitchFamily="34" charset="0"/>
                <a:ea typeface="ＭＳ Ｐゴシック" pitchFamily="34" charset="-128"/>
              </a:rPr>
              <a:t>Proposed 2014</a:t>
            </a:r>
          </a:p>
          <a:p>
            <a:pPr marL="365125" indent="-255588">
              <a:buClr>
                <a:srgbClr val="C45816"/>
              </a:buClr>
              <a:buSzPct val="150000"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Combined over All Subjects: Reading, Mathematics, Writing, Science, and  Social Studies.</a:t>
            </a:r>
          </a:p>
          <a:p>
            <a:pPr marL="346075" indent="-231775">
              <a:buClr>
                <a:srgbClr val="C45816"/>
              </a:buClr>
              <a:buSzPct val="150000"/>
            </a:pP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Student Groups: All Students.</a:t>
            </a:r>
          </a:p>
          <a:p>
            <a:pPr marL="346075" indent="-231775">
              <a:buClr>
                <a:srgbClr val="C45816"/>
              </a:buClr>
              <a:buSzPct val="150000"/>
            </a:pPr>
            <a:endParaRPr lang="en-US" sz="800" strike="sngStrike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Performance Standards: Phase-in 1 Level II (Satisfactory).</a:t>
            </a:r>
          </a:p>
          <a:p>
            <a:pPr marL="346075" indent="-231775">
              <a:buClr>
                <a:srgbClr val="C45816"/>
              </a:buClr>
              <a:buSzPct val="150000"/>
            </a:pP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365125" indent="-255588">
              <a:buClr>
                <a:srgbClr val="C45816"/>
              </a:buClr>
              <a:buSzPct val="150000"/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1200" dirty="0" smtClean="0">
              <a:latin typeface="Calibri" pitchFamily="34" charset="0"/>
              <a:ea typeface="ＭＳ Ｐゴシック" pitchFamily="34" charset="-128"/>
            </a:endParaRPr>
          </a:p>
          <a:p>
            <a:pPr marL="640080" indent="-255588">
              <a:buClr>
                <a:srgbClr val="C45816"/>
              </a:buClr>
              <a:buSzPct val="150000"/>
            </a:pP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English Language Learners (English and Spanish tests):</a:t>
            </a:r>
          </a:p>
          <a:p>
            <a:pPr marL="365760" indent="-255588">
              <a:buClr>
                <a:srgbClr val="C45816"/>
              </a:buClr>
              <a:buSzPct val="150000"/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Students in US schools Year 1 excluded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12411" y="3555928"/>
            <a:ext cx="4023360" cy="14996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lIns="27432" tIns="27432" rIns="27432" bIns="27432">
            <a:spAutoFit/>
          </a:bodyPr>
          <a:lstStyle/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STAAR EOC Assessments (5 total):</a:t>
            </a:r>
          </a:p>
          <a:p>
            <a:pPr marL="365125" indent="-255588">
              <a:buClr>
                <a:srgbClr val="C45816"/>
              </a:buClr>
              <a:buSzPct val="150000"/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English l (combined tests); English ll (combined tests) beginning in spring 2014</a:t>
            </a: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Algebra l</a:t>
            </a: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Biology</a:t>
            </a:r>
          </a:p>
          <a:p>
            <a:pPr marL="571500" indent="-228600">
              <a:buClr>
                <a:srgbClr val="C45816"/>
              </a:buClr>
              <a:buSzPct val="150000"/>
              <a:tabLst>
                <a:tab pos="1714500" algn="l"/>
              </a:tabLst>
            </a:pPr>
            <a:endParaRPr lang="en-US" sz="4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indent="-228600">
              <a:buClr>
                <a:srgbClr val="C45816"/>
              </a:buClr>
              <a:buSzPct val="150000"/>
              <a:buFont typeface="Wingdings" pitchFamily="2" charset="2"/>
              <a:buChar char="§"/>
              <a:tabLst>
                <a:tab pos="1714500" algn="l"/>
              </a:tabLst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US History</a:t>
            </a:r>
            <a:endParaRPr lang="en-US" sz="8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2759" y="5547600"/>
            <a:ext cx="4023360" cy="182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7432" tIns="27432" rIns="27432" bIns="27432" anchor="ctr" anchorCtr="0">
            <a:spAutoFit/>
          </a:bodyPr>
          <a:lstStyle/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Students in US schools Year 2 and beyond included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55080" y="6355080"/>
            <a:ext cx="1975104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11544" y="5716923"/>
            <a:ext cx="4023360" cy="4247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7432" tIns="27432" rIns="27432" bIns="27432" anchor="ctr" anchorCtr="0">
            <a:spAutoFit/>
          </a:bodyPr>
          <a:lstStyle/>
          <a:p>
            <a:pPr marL="573088" indent="-230188"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ELL Progress Measure included for those tested in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82D4A76-1487-4A43-99D4-AD8EB82E023D}" type="slidenum">
              <a:rPr lang="en-US" smtClean="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7892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228600" y="1600199"/>
            <a:ext cx="8686800" cy="42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9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Index 2:</a:t>
            </a:r>
            <a:r>
              <a:rPr lang="en-US" sz="1900" b="1" dirty="0">
                <a:latin typeface="Calibri" pitchFamily="34" charset="0"/>
                <a:cs typeface="Calibri" pitchFamily="34" charset="0"/>
              </a:rPr>
              <a:t> Student Progress focuses on actual student growth independent of overall achievement levels for each race/ethnicity student group, students with disabilities, and English language learners.</a:t>
            </a:r>
          </a:p>
          <a:p>
            <a:pPr marL="36576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ea typeface="Times New Roman"/>
                <a:cs typeface="Calibri" pitchFamily="34" charset="0"/>
              </a:rPr>
              <a:t>By Subject Area:  Reading, Mathematics, and Writing (for available grades).</a:t>
            </a: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346075" indent="-231775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6075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</a:rPr>
              <a:t>Points based on weighted performance:</a:t>
            </a:r>
          </a:p>
          <a:p>
            <a:pPr marL="574675" lvl="1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</a:rPr>
              <a:t>One point given for each percentage of tests at the Met progress level.</a:t>
            </a:r>
          </a:p>
          <a:p>
            <a:pPr marL="574675" lvl="1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</a:rPr>
              <a:t>Two points given for each percentage of tests at the Exceeded progress</a:t>
            </a:r>
            <a:r>
              <a:rPr lang="en-US" sz="19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900" dirty="0">
                <a:latin typeface="Calibri" pitchFamily="34" charset="0"/>
              </a:rPr>
              <a:t>level.</a:t>
            </a:r>
          </a:p>
          <a:p>
            <a:pPr marL="574675" lvl="1" indent="-231775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342900" indent="-2286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>
                <a:latin typeface="Calibri" pitchFamily="34" charset="0"/>
                <a:ea typeface="Times New Roman"/>
                <a:cs typeface="Calibri" pitchFamily="34" charset="0"/>
              </a:rPr>
              <a:t>Additional progress measures in 2014: STAAR-M, STAAR-Alt, and ELL.</a:t>
            </a:r>
            <a:endParaRPr lang="en-US" sz="1900" dirty="0"/>
          </a:p>
          <a:p>
            <a:pPr marL="346075" lvl="1" indent="-231775">
              <a:buClr>
                <a:srgbClr val="C45816"/>
              </a:buClr>
              <a:buSzPct val="150000"/>
              <a:defRPr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791" y="4521989"/>
            <a:ext cx="8011229" cy="621709"/>
          </a:xfrm>
          <a:prstGeom prst="rect">
            <a:avLst/>
          </a:prstGeom>
          <a:solidFill>
            <a:srgbClr val="DCEDFC"/>
          </a:solidFill>
        </p:spPr>
        <p:txBody>
          <a:bodyPr wrap="square" lIns="27432" tIns="18288" rIns="27432" bIns="18288" anchor="t" anchorCtr="0">
            <a:spAutoFit/>
          </a:bodyPr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dirty="0" smtClean="0">
                <a:latin typeface="Calibri" pitchFamily="34" charset="0"/>
                <a:ea typeface="Times New Roman"/>
                <a:cs typeface="Calibri" pitchFamily="34" charset="0"/>
              </a:rPr>
              <a:t>Additional progress measures in 2014: STAAR-M, STAAR-Alt, and English Language Learners (ELL).</a:t>
            </a:r>
            <a:endParaRPr lang="en-US" sz="19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355080" y="6359176"/>
            <a:ext cx="1975104" cy="228600"/>
          </a:xfrm>
          <a:prstGeom prst="rect">
            <a:avLst/>
          </a:prstGeom>
          <a:solidFill>
            <a:srgbClr val="DCEDFC"/>
          </a:solidFill>
        </p:spPr>
        <p:txBody>
          <a:bodyPr wrap="square" lIns="27432" tIns="27432" rIns="27432" bIns="27432">
            <a:spAutoFit/>
          </a:bodyPr>
          <a:lstStyle/>
          <a:p>
            <a:pPr algn="ctr">
              <a:buClr>
                <a:srgbClr val="C45816"/>
              </a:buClr>
              <a:buSzPct val="150000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</a:rPr>
              <a:t>Shaded areas are new for 2014</a:t>
            </a:r>
          </a:p>
        </p:txBody>
      </p:sp>
      <p:sp>
        <p:nvSpPr>
          <p:cNvPr id="2" name="7-Point Star 1"/>
          <p:cNvSpPr/>
          <p:nvPr/>
        </p:nvSpPr>
        <p:spPr>
          <a:xfrm>
            <a:off x="762000" y="3835400"/>
            <a:ext cx="622300" cy="558800"/>
          </a:xfrm>
          <a:prstGeom prst="star7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E97E4-EBE8-438B-AC3E-A33233E467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869950"/>
          </a:xfrm>
          <a:solidFill>
            <a:srgbClr val="729FDC"/>
          </a:solidFill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oudy Old Style" pitchFamily="18" charset="0"/>
                <a:ea typeface="ＭＳ Ｐゴシック" pitchFamily="34" charset="-128"/>
              </a:rPr>
              <a:t>Index 2: Student Progress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8229600" cy="38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6075" lvl="1" indent="-231775">
              <a:buClr>
                <a:srgbClr val="C45816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Progress Measures by Subject Area and School Type</a:t>
            </a:r>
            <a:endParaRPr lang="en-US" sz="1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079" y="2497130"/>
            <a:ext cx="4238625" cy="27392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r>
              <a:rPr lang="en-US" sz="1200" b="1" dirty="0" smtClean="0">
                <a:latin typeface="Calibri" pitchFamily="34" charset="0"/>
                <a:ea typeface="Times New Roman"/>
                <a:cs typeface="Calibri" pitchFamily="34" charset="0"/>
              </a:rPr>
              <a:t>2013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defRPr/>
            </a:pPr>
            <a:endParaRPr lang="en-US" sz="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1600200" algn="l"/>
                <a:tab pos="3086100" algn="l"/>
                <a:tab pos="4000500" algn="l"/>
              </a:tabLst>
              <a:defRPr/>
            </a:pP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Elementary School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Middle School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High School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    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READING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Reading	Gr. 6 Reading	English l Reading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Reading	Gr. 7 Reading	English ll Reading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Reading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	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English l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MATHEMATICS	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Mathematics	Gr. 6 Mathematics	Algebra l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Mathematics	Gr. 7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Algebra l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0574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u="sng" dirty="0" smtClean="0">
                <a:latin typeface="Calibri" pitchFamily="34" charset="0"/>
              </a:rPr>
              <a:t>WRITING		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			</a:t>
            </a:r>
            <a:endParaRPr lang="en-US" sz="1200" u="sng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485900" algn="l"/>
                <a:tab pos="2057400" algn="l"/>
                <a:tab pos="2971800" algn="l"/>
                <a:tab pos="3429000" algn="l"/>
                <a:tab pos="4000500" algn="l"/>
              </a:tabLst>
              <a:defRPr/>
            </a:pPr>
            <a:r>
              <a:rPr lang="en-US" sz="1200" dirty="0" smtClean="0">
                <a:latin typeface="Calibri" pitchFamily="34" charset="0"/>
              </a:rPr>
              <a:t>		</a:t>
            </a:r>
            <a:r>
              <a:rPr lang="en-US" sz="1200" b="1" dirty="0" smtClean="0">
                <a:latin typeface="Calibri" pitchFamily="34" charset="0"/>
              </a:rPr>
              <a:t>-		-	</a:t>
            </a:r>
            <a:r>
              <a:rPr lang="en-US" sz="1200" dirty="0" smtClean="0">
                <a:latin typeface="Calibri" pitchFamily="34" charset="0"/>
              </a:rPr>
              <a:t>English ll Writing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2990" y="2500936"/>
            <a:ext cx="4088874" cy="27392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65125" indent="-255588" algn="ctr">
              <a:buClr>
                <a:srgbClr val="C45816"/>
              </a:buClr>
              <a:buSzPct val="150000"/>
            </a:pPr>
            <a:r>
              <a:rPr lang="en-US" sz="1200" b="1" dirty="0" smtClean="0">
                <a:solidFill>
                  <a:srgbClr val="8A0404"/>
                </a:solidFill>
                <a:latin typeface="Calibri" pitchFamily="34" charset="0"/>
                <a:ea typeface="ＭＳ Ｐゴシック" pitchFamily="34" charset="-128"/>
              </a:rPr>
              <a:t>Proposed 2014</a:t>
            </a:r>
          </a:p>
          <a:p>
            <a:pPr marL="36576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485900" algn="l"/>
                <a:tab pos="2857500" algn="l"/>
              </a:tabLst>
              <a:defRPr/>
            </a:pPr>
            <a:endParaRPr lang="en-US" sz="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3086100" algn="l"/>
                <a:tab pos="3886200" algn="l"/>
              </a:tabLst>
              <a:defRPr/>
            </a:pP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Elementary School	Middle School	High School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30861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READING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Reading	Gr. 6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Reading	Gr. 7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Reading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MATHEMATICS				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4 Mathematics	Gr. 6 Mathematics	Algebra l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Gr. 5 Mathematics	Gr. 7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Gr. 8 Mathematics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5715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Algebra l			</a:t>
            </a:r>
            <a:r>
              <a:rPr lang="en-US" sz="1200" b="1" u="sng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u="sng" dirty="0" smtClean="0">
                <a:latin typeface="Calibri" pitchFamily="34" charset="0"/>
              </a:rPr>
              <a:t>WRITING				</a:t>
            </a:r>
            <a:r>
              <a:rPr lang="en-US" sz="800" u="sng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C45816"/>
              </a:buClr>
              <a:buSzPct val="150000"/>
              <a:tabLst>
                <a:tab pos="685800" algn="l"/>
                <a:tab pos="1600200" algn="l"/>
                <a:tab pos="2171700" algn="l"/>
                <a:tab pos="3086100" algn="l"/>
                <a:tab pos="3429000" algn="l"/>
                <a:tab pos="3886200" algn="l"/>
              </a:tabLst>
              <a:defRPr/>
            </a:pPr>
            <a:r>
              <a:rPr lang="en-US" sz="1200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dirty="0" smtClean="0">
                <a:latin typeface="Calibri" pitchFamily="34" charset="0"/>
                <a:ea typeface="Times New Roman"/>
                <a:cs typeface="Calibri" pitchFamily="34" charset="0"/>
              </a:rPr>
              <a:t>-</a:t>
            </a:r>
            <a:r>
              <a:rPr lang="en-US" sz="1200" dirty="0" smtClean="0">
                <a:latin typeface="Calibri" pitchFamily="34" charset="0"/>
                <a:ea typeface="Times New Roman"/>
                <a:cs typeface="Calibri" pitchFamily="34" charset="0"/>
              </a:rPr>
              <a:t>		</a:t>
            </a:r>
            <a:r>
              <a:rPr lang="en-US" sz="1200" b="1" dirty="0" smtClean="0">
                <a:latin typeface="Calibri" pitchFamily="34" charset="0"/>
                <a:ea typeface="Times New Roman"/>
                <a:cs typeface="Calibri" pitchFamily="34" charset="0"/>
              </a:rPr>
              <a:t>-		-</a:t>
            </a:r>
            <a:r>
              <a:rPr lang="en-US" sz="1200" dirty="0" smtClean="0">
                <a:latin typeface="Calibri" pitchFamily="34" charset="0"/>
                <a:ea typeface="Times New Roman"/>
                <a:cs typeface="Calibri" pitchFamily="34" charset="0"/>
              </a:rPr>
              <a:t>	</a:t>
            </a:r>
            <a:endParaRPr lang="en-US" sz="800" dirty="0" smtClean="0">
              <a:latin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677965" y="2720011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54340" y="2710486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54143" y="2720011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54318" y="2700961"/>
            <a:ext cx="0" cy="24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28600" y="6467475"/>
            <a:ext cx="82327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1000" b="1" dirty="0">
                <a:solidFill>
                  <a:srgbClr val="0B5395"/>
                </a:solidFill>
                <a:latin typeface="Goudy Old Style" pitchFamily="18" charset="0"/>
              </a:rPr>
              <a:t>Texas Education Agency | Office of Assessment and Accountability | Division of Performance Reporting</a:t>
            </a:r>
          </a:p>
        </p:txBody>
      </p:sp>
      <p:sp>
        <p:nvSpPr>
          <p:cNvPr id="2" name="Multiply 1"/>
          <p:cNvSpPr/>
          <p:nvPr/>
        </p:nvSpPr>
        <p:spPr>
          <a:xfrm>
            <a:off x="7554318" y="2282650"/>
            <a:ext cx="1207546" cy="3572049"/>
          </a:xfrm>
          <a:prstGeom prst="mathMultiply">
            <a:avLst/>
          </a:prstGeom>
          <a:solidFill>
            <a:srgbClr val="B9DB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C4581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4617B"/>
    </a:hlink>
    <a:folHlink>
      <a:srgbClr val="C4581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14872</TotalTime>
  <Words>2668</Words>
  <Application>Microsoft Office PowerPoint</Application>
  <PresentationFormat>On-screen Show (4:3)</PresentationFormat>
  <Paragraphs>811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PowerPoint Presentation</vt:lpstr>
      <vt:lpstr>Final Phase In for 2014!</vt:lpstr>
      <vt:lpstr>Staying at Phase-In 1 in 2014!!</vt:lpstr>
      <vt:lpstr>2013 and 2014 Index Targets                     for Non-AEA Campuses and Districts</vt:lpstr>
      <vt:lpstr>Index 1: Student Achievement</vt:lpstr>
      <vt:lpstr>Index 1: Student Achievement</vt:lpstr>
      <vt:lpstr>Index 1: Student Achievement</vt:lpstr>
      <vt:lpstr>Index 2: Student Progress</vt:lpstr>
      <vt:lpstr>Index 2: Student Progress</vt:lpstr>
      <vt:lpstr>Index 2: Student Progress</vt:lpstr>
      <vt:lpstr>Index 2: Student Progress</vt:lpstr>
      <vt:lpstr>Index 3: Closing Performance Gaps</vt:lpstr>
      <vt:lpstr>Region 17 Level III Performance</vt:lpstr>
      <vt:lpstr>Index 3: Closing Performance Gaps</vt:lpstr>
      <vt:lpstr>PowerPoint Presentation</vt:lpstr>
      <vt:lpstr>Index 4: Postsecondary Readiness</vt:lpstr>
      <vt:lpstr>Index 4: Postsecondary Readiness</vt:lpstr>
      <vt:lpstr>Index 4: Postsecondary Readiness</vt:lpstr>
      <vt:lpstr>Level II Final Region 17</vt:lpstr>
      <vt:lpstr>2013 and 2014 Index Targets                     for Non-AEA Campuses and Districts</vt:lpstr>
      <vt:lpstr>8th Grade Algebra I Double Testing?</vt:lpstr>
      <vt:lpstr>Pending Topics for 2014 Accountability</vt:lpstr>
      <vt:lpstr>Pending Topics for 2014 Accountability</vt:lpstr>
      <vt:lpstr>Pending Topics for 2014 Accountability</vt:lpstr>
      <vt:lpstr>Pending Topics for 2014 Accountability</vt:lpstr>
      <vt:lpstr>Pending Topics for 2014 Accountability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dhernand</dc:creator>
  <cp:lastModifiedBy>Mitchell, Tori</cp:lastModifiedBy>
  <cp:revision>2620</cp:revision>
  <cp:lastPrinted>2012-05-18T20:13:36Z</cp:lastPrinted>
  <dcterms:created xsi:type="dcterms:W3CDTF">2014-02-18T16:40:14Z</dcterms:created>
  <dcterms:modified xsi:type="dcterms:W3CDTF">2014-02-26T22:22:49Z</dcterms:modified>
</cp:coreProperties>
</file>